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14"/>
  </p:notesMasterIdLst>
  <p:handoutMasterIdLst>
    <p:handoutMasterId r:id="rId15"/>
  </p:handoutMasterIdLst>
  <p:sldIdLst>
    <p:sldId id="256" r:id="rId2"/>
    <p:sldId id="258" r:id="rId3"/>
    <p:sldId id="274" r:id="rId4"/>
    <p:sldId id="260" r:id="rId5"/>
    <p:sldId id="259" r:id="rId6"/>
    <p:sldId id="270" r:id="rId7"/>
    <p:sldId id="273" r:id="rId8"/>
    <p:sldId id="275" r:id="rId9"/>
    <p:sldId id="264" r:id="rId10"/>
    <p:sldId id="263" r:id="rId11"/>
    <p:sldId id="276" r:id="rId12"/>
    <p:sldId id="261" r:id="rId1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F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88786" autoAdjust="0"/>
  </p:normalViewPr>
  <p:slideViewPr>
    <p:cSldViewPr snapToGrid="0">
      <p:cViewPr varScale="1">
        <p:scale>
          <a:sx n="56" d="100"/>
          <a:sy n="56" d="100"/>
        </p:scale>
        <p:origin x="1604" y="48"/>
      </p:cViewPr>
      <p:guideLst/>
    </p:cSldViewPr>
  </p:slideViewPr>
  <p:notesTextViewPr>
    <p:cViewPr>
      <p:scale>
        <a:sx n="1" d="1"/>
        <a:sy n="1" d="1"/>
      </p:scale>
      <p:origin x="0" y="0"/>
    </p:cViewPr>
  </p:notesTextViewPr>
  <p:notesViewPr>
    <p:cSldViewPr snapToGrid="0">
      <p:cViewPr varScale="1">
        <p:scale>
          <a:sx n="47" d="100"/>
          <a:sy n="47" d="100"/>
        </p:scale>
        <p:origin x="2760"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ECD70A-F245-876B-476E-6AACCEA679C7}"/>
              </a:ext>
            </a:extLst>
          </p:cNvPr>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r>
              <a:rPr lang="en-US" dirty="0"/>
              <a:t>Opening Remarks 09 28 23</a:t>
            </a:r>
          </a:p>
        </p:txBody>
      </p:sp>
      <p:sp>
        <p:nvSpPr>
          <p:cNvPr id="3" name="Date Placeholder 2">
            <a:extLst>
              <a:ext uri="{FF2B5EF4-FFF2-40B4-BE49-F238E27FC236}">
                <a16:creationId xmlns:a16="http://schemas.microsoft.com/office/drawing/2014/main" id="{0A455FB6-CB8B-48B9-A149-8C1FC2457596}"/>
              </a:ext>
            </a:extLst>
          </p:cNvPr>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r>
              <a:rPr lang="en-US" dirty="0"/>
              <a:t>14</a:t>
            </a:r>
            <a:r>
              <a:rPr lang="en-US" baseline="30000" dirty="0"/>
              <a:t>th</a:t>
            </a:r>
            <a:r>
              <a:rPr lang="en-US" dirty="0"/>
              <a:t> Annual Early Childhood Mental Health</a:t>
            </a:r>
            <a:br>
              <a:rPr lang="en-US" dirty="0"/>
            </a:br>
            <a:r>
              <a:rPr lang="en-US" dirty="0"/>
              <a:t>Conference – We Can’t Wait</a:t>
            </a:r>
          </a:p>
        </p:txBody>
      </p:sp>
      <p:sp>
        <p:nvSpPr>
          <p:cNvPr id="4" name="Footer Placeholder 3">
            <a:extLst>
              <a:ext uri="{FF2B5EF4-FFF2-40B4-BE49-F238E27FC236}">
                <a16:creationId xmlns:a16="http://schemas.microsoft.com/office/drawing/2014/main" id="{7F6ED2F9-0D95-5919-9ABA-448F5027CABB}"/>
              </a:ext>
            </a:extLst>
          </p:cNvPr>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r>
              <a:rPr lang="en-US" dirty="0"/>
              <a:t>Ali Freedman, PsyD, MBA © 2023</a:t>
            </a:r>
          </a:p>
          <a:p>
            <a:endParaRPr lang="en-US" dirty="0"/>
          </a:p>
        </p:txBody>
      </p:sp>
      <p:sp>
        <p:nvSpPr>
          <p:cNvPr id="5" name="Slide Number Placeholder 4">
            <a:extLst>
              <a:ext uri="{FF2B5EF4-FFF2-40B4-BE49-F238E27FC236}">
                <a16:creationId xmlns:a16="http://schemas.microsoft.com/office/drawing/2014/main" id="{266AAB2E-D037-48C0-12CB-A586BF73245A}"/>
              </a:ext>
            </a:extLst>
          </p:cNvPr>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9B18D0E9-0F93-4991-BAAA-C9C2A11D7F49}" type="slidenum">
              <a:rPr lang="en-US" smtClean="0"/>
              <a:t>‹#›</a:t>
            </a:fld>
            <a:endParaRPr lang="en-US"/>
          </a:p>
        </p:txBody>
      </p:sp>
    </p:spTree>
    <p:extLst>
      <p:ext uri="{BB962C8B-B14F-4D97-AF65-F5344CB8AC3E}">
        <p14:creationId xmlns:p14="http://schemas.microsoft.com/office/powerpoint/2010/main" val="139848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4851" tIns="47425" rIns="94851" bIns="47425" rtlCol="0"/>
          <a:lstStyle>
            <a:lvl1pPr algn="r">
              <a:defRPr sz="1200"/>
            </a:lvl1pPr>
          </a:lstStyle>
          <a:p>
            <a:fld id="{6C322BED-77F1-46D6-80D2-38756B809F9A}" type="datetimeFigureOut">
              <a:rPr lang="en-US" smtClean="0"/>
              <a:t>9/28/2023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4851" tIns="47425" rIns="94851" bIns="47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4851" tIns="47425" rIns="94851" bIns="47425" rtlCol="0" anchor="b"/>
          <a:lstStyle>
            <a:lvl1pPr algn="r">
              <a:defRPr sz="1200"/>
            </a:lvl1pPr>
          </a:lstStyle>
          <a:p>
            <a:fld id="{EBC9DD36-2FCE-49D8-9DF9-AEDE272BBD18}" type="slidenum">
              <a:rPr lang="en-US" smtClean="0"/>
              <a:t>‹#›</a:t>
            </a:fld>
            <a:endParaRPr lang="en-US"/>
          </a:p>
        </p:txBody>
      </p:sp>
    </p:spTree>
    <p:extLst>
      <p:ext uri="{BB962C8B-B14F-4D97-AF65-F5344CB8AC3E}">
        <p14:creationId xmlns:p14="http://schemas.microsoft.com/office/powerpoint/2010/main" val="251753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C9DD36-2FCE-49D8-9DF9-AEDE272BBD18}" type="slidenum">
              <a:rPr lang="en-US" smtClean="0"/>
              <a:t>1</a:t>
            </a:fld>
            <a:endParaRPr lang="en-US"/>
          </a:p>
        </p:txBody>
      </p:sp>
    </p:spTree>
    <p:extLst>
      <p:ext uri="{BB962C8B-B14F-4D97-AF65-F5344CB8AC3E}">
        <p14:creationId xmlns:p14="http://schemas.microsoft.com/office/powerpoint/2010/main" val="3787873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C9DD36-2FCE-49D8-9DF9-AEDE272BBD18}" type="slidenum">
              <a:rPr lang="en-US" smtClean="0"/>
              <a:t>10</a:t>
            </a:fld>
            <a:endParaRPr lang="en-US"/>
          </a:p>
        </p:txBody>
      </p:sp>
    </p:spTree>
    <p:extLst>
      <p:ext uri="{BB962C8B-B14F-4D97-AF65-F5344CB8AC3E}">
        <p14:creationId xmlns:p14="http://schemas.microsoft.com/office/powerpoint/2010/main" val="1377356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C9DD36-2FCE-49D8-9DF9-AEDE272BBD18}" type="slidenum">
              <a:rPr lang="en-US" smtClean="0"/>
              <a:t>11</a:t>
            </a:fld>
            <a:endParaRPr lang="en-US"/>
          </a:p>
        </p:txBody>
      </p:sp>
    </p:spTree>
    <p:extLst>
      <p:ext uri="{BB962C8B-B14F-4D97-AF65-F5344CB8AC3E}">
        <p14:creationId xmlns:p14="http://schemas.microsoft.com/office/powerpoint/2010/main" val="938786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9DD36-2FCE-49D8-9DF9-AEDE272BBD18}" type="slidenum">
              <a:rPr lang="en-US" smtClean="0"/>
              <a:t>12</a:t>
            </a:fld>
            <a:endParaRPr lang="en-US"/>
          </a:p>
        </p:txBody>
      </p:sp>
    </p:spTree>
    <p:extLst>
      <p:ext uri="{BB962C8B-B14F-4D97-AF65-F5344CB8AC3E}">
        <p14:creationId xmlns:p14="http://schemas.microsoft.com/office/powerpoint/2010/main" val="319421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C9DD36-2FCE-49D8-9DF9-AEDE272BBD18}" type="slidenum">
              <a:rPr lang="en-US" smtClean="0"/>
              <a:t>2</a:t>
            </a:fld>
            <a:endParaRPr lang="en-US"/>
          </a:p>
        </p:txBody>
      </p:sp>
    </p:spTree>
    <p:extLst>
      <p:ext uri="{BB962C8B-B14F-4D97-AF65-F5344CB8AC3E}">
        <p14:creationId xmlns:p14="http://schemas.microsoft.com/office/powerpoint/2010/main" val="407728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C9DD36-2FCE-49D8-9DF9-AEDE272BBD18}" type="slidenum">
              <a:rPr lang="en-US" smtClean="0"/>
              <a:t>3</a:t>
            </a:fld>
            <a:endParaRPr lang="en-US"/>
          </a:p>
        </p:txBody>
      </p:sp>
    </p:spTree>
    <p:extLst>
      <p:ext uri="{BB962C8B-B14F-4D97-AF65-F5344CB8AC3E}">
        <p14:creationId xmlns:p14="http://schemas.microsoft.com/office/powerpoint/2010/main" val="222709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C9DD36-2FCE-49D8-9DF9-AEDE272BBD18}" type="slidenum">
              <a:rPr lang="en-US" smtClean="0"/>
              <a:t>4</a:t>
            </a:fld>
            <a:endParaRPr lang="en-US"/>
          </a:p>
        </p:txBody>
      </p:sp>
    </p:spTree>
    <p:extLst>
      <p:ext uri="{BB962C8B-B14F-4D97-AF65-F5344CB8AC3E}">
        <p14:creationId xmlns:p14="http://schemas.microsoft.com/office/powerpoint/2010/main" val="477350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slide</a:t>
            </a:r>
            <a:endParaRPr lang="en-US" dirty="0"/>
          </a:p>
        </p:txBody>
      </p:sp>
      <p:sp>
        <p:nvSpPr>
          <p:cNvPr id="4" name="Slide Number Placeholder 3"/>
          <p:cNvSpPr>
            <a:spLocks noGrp="1"/>
          </p:cNvSpPr>
          <p:nvPr>
            <p:ph type="sldNum" sz="quarter" idx="10"/>
          </p:nvPr>
        </p:nvSpPr>
        <p:spPr/>
        <p:txBody>
          <a:bodyPr/>
          <a:lstStyle/>
          <a:p>
            <a:fld id="{EBC9DD36-2FCE-49D8-9DF9-AEDE272BBD18}" type="slidenum">
              <a:rPr lang="en-US" smtClean="0"/>
              <a:t>5</a:t>
            </a:fld>
            <a:endParaRPr lang="en-US"/>
          </a:p>
        </p:txBody>
      </p:sp>
    </p:spTree>
    <p:extLst>
      <p:ext uri="{BB962C8B-B14F-4D97-AF65-F5344CB8AC3E}">
        <p14:creationId xmlns:p14="http://schemas.microsoft.com/office/powerpoint/2010/main" val="297288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Chris </a:t>
            </a:r>
            <a:r>
              <a:rPr lang="en-US" dirty="0" err="1"/>
              <a:t>Muecke</a:t>
            </a:r>
            <a:r>
              <a:rPr lang="en-US" dirty="0"/>
              <a:t> was one of the founding members of the WCW</a:t>
            </a:r>
            <a:r>
              <a:rPr lang="en-US" baseline="0" dirty="0"/>
              <a:t> ECMH Conference. In just this capacity, she helped reach well over 5000 attendees in 14 years. Thinking about her smile, exuberance, and contagious enthusiasm, in a lot of ways she embodied what is wonderful about our children.   And then, in some ways, she saw the future. She knew not only that the best interventions and successes could be achieved by supporting young children and their families, but she committed over these last decades to workforce development so that we would have experts trained in this field for generations to come. Chris left her bright and shiny, hopeful, passionate mark on our kids, on our community, and on our hearts.  She will be honored in perpetuity at the We Can’t Wait Conference with a scholarship for exceptional and dedicated students in the field. I can see her smiling at the thought of it.</a:t>
            </a:r>
            <a:endParaRPr lang="en-US" dirty="0"/>
          </a:p>
          <a:p>
            <a:endParaRPr lang="en-US" dirty="0"/>
          </a:p>
        </p:txBody>
      </p:sp>
      <p:sp>
        <p:nvSpPr>
          <p:cNvPr id="4" name="Slide Number Placeholder 3"/>
          <p:cNvSpPr>
            <a:spLocks noGrp="1"/>
          </p:cNvSpPr>
          <p:nvPr>
            <p:ph type="sldNum" sz="quarter" idx="10"/>
          </p:nvPr>
        </p:nvSpPr>
        <p:spPr/>
        <p:txBody>
          <a:bodyPr/>
          <a:lstStyle/>
          <a:p>
            <a:fld id="{EBC9DD36-2FCE-49D8-9DF9-AEDE272BBD18}" type="slidenum">
              <a:rPr lang="en-US" smtClean="0"/>
              <a:t>6</a:t>
            </a:fld>
            <a:endParaRPr lang="en-US"/>
          </a:p>
        </p:txBody>
      </p:sp>
    </p:spTree>
    <p:extLst>
      <p:ext uri="{BB962C8B-B14F-4D97-AF65-F5344CB8AC3E}">
        <p14:creationId xmlns:p14="http://schemas.microsoft.com/office/powerpoint/2010/main" val="222519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Nikki Lane has been a committed student in CFD and a delight to work with. She seeks ways to use her leadership skills in service to others. She is continually taking on roles of responsibility and is a pleasure to work with. </a:t>
            </a:r>
          </a:p>
          <a:p>
            <a:endParaRPr lang="en-US" dirty="0"/>
          </a:p>
          <a:p>
            <a:r>
              <a:rPr lang="en-US" dirty="0" err="1"/>
              <a:t>Zynthia</a:t>
            </a:r>
            <a:r>
              <a:rPr lang="en-US" dirty="0"/>
              <a:t> </a:t>
            </a:r>
            <a:r>
              <a:rPr lang="en-US" dirty="0" err="1"/>
              <a:t>Manalansan</a:t>
            </a:r>
            <a:r>
              <a:rPr lang="en-US" dirty="0"/>
              <a:t> has been continually overcoming difficulties and inspires us with her capacity to do hard things. She shows determination, humility, and grace amidst pressure. We are grateful to have her in our program! </a:t>
            </a:r>
          </a:p>
          <a:p>
            <a:endParaRPr lang="en-US" dirty="0"/>
          </a:p>
        </p:txBody>
      </p:sp>
      <p:sp>
        <p:nvSpPr>
          <p:cNvPr id="4" name="Slide Number Placeholder 3"/>
          <p:cNvSpPr>
            <a:spLocks noGrp="1"/>
          </p:cNvSpPr>
          <p:nvPr>
            <p:ph type="sldNum" sz="quarter" idx="10"/>
          </p:nvPr>
        </p:nvSpPr>
        <p:spPr/>
        <p:txBody>
          <a:bodyPr/>
          <a:lstStyle/>
          <a:p>
            <a:fld id="{EBC9DD36-2FCE-49D8-9DF9-AEDE272BBD18}" type="slidenum">
              <a:rPr lang="en-US" smtClean="0"/>
              <a:t>7</a:t>
            </a:fld>
            <a:endParaRPr lang="en-US"/>
          </a:p>
        </p:txBody>
      </p:sp>
    </p:spTree>
    <p:extLst>
      <p:ext uri="{BB962C8B-B14F-4D97-AF65-F5344CB8AC3E}">
        <p14:creationId xmlns:p14="http://schemas.microsoft.com/office/powerpoint/2010/main" val="3285129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https://www.ted.com/talks/molly_wright_how_every_child_can_thrive_by_five</a:t>
            </a:r>
          </a:p>
        </p:txBody>
      </p:sp>
      <p:sp>
        <p:nvSpPr>
          <p:cNvPr id="4" name="Slide Number Placeholder 3"/>
          <p:cNvSpPr>
            <a:spLocks noGrp="1"/>
          </p:cNvSpPr>
          <p:nvPr>
            <p:ph type="sldNum" sz="quarter" idx="10"/>
          </p:nvPr>
        </p:nvSpPr>
        <p:spPr/>
        <p:txBody>
          <a:bodyPr/>
          <a:lstStyle/>
          <a:p>
            <a:fld id="{EBC9DD36-2FCE-49D8-9DF9-AEDE272BBD18}" type="slidenum">
              <a:rPr lang="en-US" smtClean="0"/>
              <a:t>8</a:t>
            </a:fld>
            <a:endParaRPr lang="en-US"/>
          </a:p>
        </p:txBody>
      </p:sp>
    </p:spTree>
    <p:extLst>
      <p:ext uri="{BB962C8B-B14F-4D97-AF65-F5344CB8AC3E}">
        <p14:creationId xmlns:p14="http://schemas.microsoft.com/office/powerpoint/2010/main" val="1641640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Cut hair – donate</a:t>
            </a:r>
          </a:p>
          <a:p>
            <a:r>
              <a:rPr lang="en-US" dirty="0"/>
              <a:t>Lost grandmother – not of </a:t>
            </a:r>
            <a:r>
              <a:rPr lang="en-US" dirty="0" err="1"/>
              <a:t>covid</a:t>
            </a:r>
            <a:r>
              <a:rPr lang="en-US" dirty="0"/>
              <a:t> and the timing allowed me to be with her</a:t>
            </a:r>
          </a:p>
          <a:p>
            <a:r>
              <a:rPr lang="en-US" dirty="0"/>
              <a:t>Olympics delayed – some missed out, others aged in or recovered in time</a:t>
            </a:r>
          </a:p>
          <a:p>
            <a:r>
              <a:rPr lang="en-US" dirty="0"/>
              <a:t>Simone </a:t>
            </a:r>
            <a:r>
              <a:rPr lang="en-US" dirty="0" err="1"/>
              <a:t>Biles</a:t>
            </a:r>
            <a:r>
              <a:rPr lang="en-US" dirty="0"/>
              <a:t>  extends career then gets the </a:t>
            </a:r>
            <a:r>
              <a:rPr lang="en-US" dirty="0" err="1"/>
              <a:t>twisties</a:t>
            </a:r>
            <a:r>
              <a:rPr lang="en-US" dirty="0"/>
              <a:t>, Her experience and subsequent actions ignite a conversation about MH in athletes. She’s a lightning rod. A hero and a target. </a:t>
            </a:r>
          </a:p>
          <a:p>
            <a:r>
              <a:rPr lang="en-US" dirty="0"/>
              <a:t>We evolve, hopefully we can open ourselves up to greater understanding, fuller picture, we can learn</a:t>
            </a:r>
          </a:p>
          <a:p>
            <a:endParaRPr lang="en-US" dirty="0"/>
          </a:p>
        </p:txBody>
      </p:sp>
      <p:sp>
        <p:nvSpPr>
          <p:cNvPr id="4" name="Slide Number Placeholder 3"/>
          <p:cNvSpPr>
            <a:spLocks noGrp="1"/>
          </p:cNvSpPr>
          <p:nvPr>
            <p:ph type="sldNum" sz="quarter" idx="10"/>
          </p:nvPr>
        </p:nvSpPr>
        <p:spPr/>
        <p:txBody>
          <a:bodyPr/>
          <a:lstStyle/>
          <a:p>
            <a:fld id="{EBC9DD36-2FCE-49D8-9DF9-AEDE272BBD18}" type="slidenum">
              <a:rPr lang="en-US" smtClean="0"/>
              <a:t>9</a:t>
            </a:fld>
            <a:endParaRPr lang="en-US"/>
          </a:p>
        </p:txBody>
      </p:sp>
    </p:spTree>
    <p:extLst>
      <p:ext uri="{BB962C8B-B14F-4D97-AF65-F5344CB8AC3E}">
        <p14:creationId xmlns:p14="http://schemas.microsoft.com/office/powerpoint/2010/main" val="32758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BE17B8-568A-46BC-8CC8-FAD81F013D5C}"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47A75-BA82-462B-9963-246103644B9D}" type="slidenum">
              <a:rPr lang="en-US" smtClean="0"/>
              <a:t>‹#›</a:t>
            </a:fld>
            <a:endParaRPr lang="en-US"/>
          </a:p>
        </p:txBody>
      </p:sp>
    </p:spTree>
    <p:extLst>
      <p:ext uri="{BB962C8B-B14F-4D97-AF65-F5344CB8AC3E}">
        <p14:creationId xmlns:p14="http://schemas.microsoft.com/office/powerpoint/2010/main" val="3773225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BE17B8-568A-46BC-8CC8-FAD81F013D5C}"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47A75-BA82-462B-9963-246103644B9D}" type="slidenum">
              <a:rPr lang="en-US" smtClean="0"/>
              <a:t>‹#›</a:t>
            </a:fld>
            <a:endParaRPr lang="en-US"/>
          </a:p>
        </p:txBody>
      </p:sp>
    </p:spTree>
    <p:extLst>
      <p:ext uri="{BB962C8B-B14F-4D97-AF65-F5344CB8AC3E}">
        <p14:creationId xmlns:p14="http://schemas.microsoft.com/office/powerpoint/2010/main" val="92567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29BE17B8-568A-46BC-8CC8-FAD81F013D5C}"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47A75-BA82-462B-9963-246103644B9D}" type="slidenum">
              <a:rPr lang="en-US" smtClean="0"/>
              <a:t>‹#›</a:t>
            </a:fld>
            <a:endParaRPr lang="en-US"/>
          </a:p>
        </p:txBody>
      </p:sp>
    </p:spTree>
    <p:extLst>
      <p:ext uri="{BB962C8B-B14F-4D97-AF65-F5344CB8AC3E}">
        <p14:creationId xmlns:p14="http://schemas.microsoft.com/office/powerpoint/2010/main" val="8980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29BE17B8-568A-46BC-8CC8-FAD81F013D5C}"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447A75-BA82-462B-9963-246103644B9D}" type="slidenum">
              <a:rPr lang="en-US" smtClean="0"/>
              <a:t>‹#›</a:t>
            </a:fld>
            <a:endParaRPr lang="en-US"/>
          </a:p>
        </p:txBody>
      </p:sp>
    </p:spTree>
    <p:extLst>
      <p:ext uri="{BB962C8B-B14F-4D97-AF65-F5344CB8AC3E}">
        <p14:creationId xmlns:p14="http://schemas.microsoft.com/office/powerpoint/2010/main" val="1010027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E17B8-568A-46BC-8CC8-FAD81F013D5C}"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47A75-BA82-462B-9963-246103644B9D}" type="slidenum">
              <a:rPr lang="en-US" smtClean="0"/>
              <a:t>‹#›</a:t>
            </a:fld>
            <a:endParaRPr lang="en-US"/>
          </a:p>
        </p:txBody>
      </p:sp>
    </p:spTree>
    <p:extLst>
      <p:ext uri="{BB962C8B-B14F-4D97-AF65-F5344CB8AC3E}">
        <p14:creationId xmlns:p14="http://schemas.microsoft.com/office/powerpoint/2010/main" val="3102504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E17B8-568A-46BC-8CC8-FAD81F013D5C}"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47A75-BA82-462B-9963-246103644B9D}" type="slidenum">
              <a:rPr lang="en-US" smtClean="0"/>
              <a:t>‹#›</a:t>
            </a:fld>
            <a:endParaRPr lang="en-US"/>
          </a:p>
        </p:txBody>
      </p:sp>
    </p:spTree>
    <p:extLst>
      <p:ext uri="{BB962C8B-B14F-4D97-AF65-F5344CB8AC3E}">
        <p14:creationId xmlns:p14="http://schemas.microsoft.com/office/powerpoint/2010/main" val="180305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E17B8-568A-46BC-8CC8-FAD81F013D5C}"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47A75-BA82-462B-9963-246103644B9D}" type="slidenum">
              <a:rPr lang="en-US" smtClean="0"/>
              <a:t>‹#›</a:t>
            </a:fld>
            <a:endParaRPr lang="en-US"/>
          </a:p>
        </p:txBody>
      </p:sp>
    </p:spTree>
    <p:extLst>
      <p:ext uri="{BB962C8B-B14F-4D97-AF65-F5344CB8AC3E}">
        <p14:creationId xmlns:p14="http://schemas.microsoft.com/office/powerpoint/2010/main" val="131961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E17B8-568A-46BC-8CC8-FAD81F013D5C}"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47A75-BA82-462B-9963-246103644B9D}" type="slidenum">
              <a:rPr lang="en-US" smtClean="0"/>
              <a:t>‹#›</a:t>
            </a:fld>
            <a:endParaRPr lang="en-US"/>
          </a:p>
        </p:txBody>
      </p:sp>
    </p:spTree>
    <p:extLst>
      <p:ext uri="{BB962C8B-B14F-4D97-AF65-F5344CB8AC3E}">
        <p14:creationId xmlns:p14="http://schemas.microsoft.com/office/powerpoint/2010/main" val="130522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BE17B8-568A-46BC-8CC8-FAD81F013D5C}"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47A75-BA82-462B-9963-246103644B9D}" type="slidenum">
              <a:rPr lang="en-US" smtClean="0"/>
              <a:t>‹#›</a:t>
            </a:fld>
            <a:endParaRPr lang="en-US"/>
          </a:p>
        </p:txBody>
      </p:sp>
    </p:spTree>
    <p:extLst>
      <p:ext uri="{BB962C8B-B14F-4D97-AF65-F5344CB8AC3E}">
        <p14:creationId xmlns:p14="http://schemas.microsoft.com/office/powerpoint/2010/main" val="347136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BE17B8-568A-46BC-8CC8-FAD81F013D5C}"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447A75-BA82-462B-9963-246103644B9D}" type="slidenum">
              <a:rPr lang="en-US" smtClean="0"/>
              <a:t>‹#›</a:t>
            </a:fld>
            <a:endParaRPr lang="en-US"/>
          </a:p>
        </p:txBody>
      </p:sp>
    </p:spTree>
    <p:extLst>
      <p:ext uri="{BB962C8B-B14F-4D97-AF65-F5344CB8AC3E}">
        <p14:creationId xmlns:p14="http://schemas.microsoft.com/office/powerpoint/2010/main" val="243243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BE17B8-568A-46BC-8CC8-FAD81F013D5C}"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447A75-BA82-462B-9963-246103644B9D}" type="slidenum">
              <a:rPr lang="en-US" smtClean="0"/>
              <a:t>‹#›</a:t>
            </a:fld>
            <a:endParaRPr lang="en-US"/>
          </a:p>
        </p:txBody>
      </p:sp>
    </p:spTree>
    <p:extLst>
      <p:ext uri="{BB962C8B-B14F-4D97-AF65-F5344CB8AC3E}">
        <p14:creationId xmlns:p14="http://schemas.microsoft.com/office/powerpoint/2010/main" val="219567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E17B8-568A-46BC-8CC8-FAD81F013D5C}"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447A75-BA82-462B-9963-246103644B9D}" type="slidenum">
              <a:rPr lang="en-US" smtClean="0"/>
              <a:t>‹#›</a:t>
            </a:fld>
            <a:endParaRPr lang="en-US"/>
          </a:p>
        </p:txBody>
      </p:sp>
    </p:spTree>
    <p:extLst>
      <p:ext uri="{BB962C8B-B14F-4D97-AF65-F5344CB8AC3E}">
        <p14:creationId xmlns:p14="http://schemas.microsoft.com/office/powerpoint/2010/main" val="45508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BE17B8-568A-46BC-8CC8-FAD81F013D5C}"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47A75-BA82-462B-9963-246103644B9D}" type="slidenum">
              <a:rPr lang="en-US" smtClean="0"/>
              <a:t>‹#›</a:t>
            </a:fld>
            <a:endParaRPr lang="en-US"/>
          </a:p>
        </p:txBody>
      </p:sp>
    </p:spTree>
    <p:extLst>
      <p:ext uri="{BB962C8B-B14F-4D97-AF65-F5344CB8AC3E}">
        <p14:creationId xmlns:p14="http://schemas.microsoft.com/office/powerpoint/2010/main" val="1842891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29BE17B8-568A-46BC-8CC8-FAD81F013D5C}" type="datetimeFigureOut">
              <a:rPr lang="en-US" smtClean="0"/>
              <a:t>9/28/2023</a:t>
            </a:fld>
            <a:endParaRPr lang="en-US"/>
          </a:p>
        </p:txBody>
      </p:sp>
      <p:sp>
        <p:nvSpPr>
          <p:cNvPr id="6" name="Footer Placeholder 5"/>
          <p:cNvSpPr>
            <a:spLocks noGrp="1"/>
          </p:cNvSpPr>
          <p:nvPr>
            <p:ph type="ftr" sz="quarter" idx="11"/>
          </p:nvPr>
        </p:nvSpPr>
        <p:spPr>
          <a:xfrm>
            <a:off x="442797" y="6041361"/>
            <a:ext cx="2471560" cy="365125"/>
          </a:xfrm>
        </p:spPr>
        <p:txBody>
          <a:bodyPr/>
          <a:lstStyle/>
          <a:p>
            <a:endParaRPr lang="en-US"/>
          </a:p>
        </p:txBody>
      </p:sp>
      <p:sp>
        <p:nvSpPr>
          <p:cNvPr id="7" name="Slide Number Placeholder 6"/>
          <p:cNvSpPr>
            <a:spLocks noGrp="1"/>
          </p:cNvSpPr>
          <p:nvPr>
            <p:ph type="sldNum" sz="quarter" idx="12"/>
          </p:nvPr>
        </p:nvSpPr>
        <p:spPr>
          <a:xfrm>
            <a:off x="3647017" y="5915887"/>
            <a:ext cx="796616" cy="490599"/>
          </a:xfrm>
        </p:spPr>
        <p:txBody>
          <a:bodyPr/>
          <a:lstStyle/>
          <a:p>
            <a:fld id="{E0447A75-BA82-462B-9963-246103644B9D}" type="slidenum">
              <a:rPr lang="en-US" smtClean="0"/>
              <a:t>‹#›</a:t>
            </a:fld>
            <a:endParaRPr lang="en-US"/>
          </a:p>
        </p:txBody>
      </p:sp>
    </p:spTree>
    <p:extLst>
      <p:ext uri="{BB962C8B-B14F-4D97-AF65-F5344CB8AC3E}">
        <p14:creationId xmlns:p14="http://schemas.microsoft.com/office/powerpoint/2010/main" val="1113582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29BE17B8-568A-46BC-8CC8-FAD81F013D5C}" type="datetimeFigureOut">
              <a:rPr lang="en-US" smtClean="0"/>
              <a:t>9/28/2023</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E0447A75-BA82-462B-9963-246103644B9D}" type="slidenum">
              <a:rPr lang="en-US" smtClean="0"/>
              <a:t>‹#›</a:t>
            </a:fld>
            <a:endParaRPr lang="en-US"/>
          </a:p>
        </p:txBody>
      </p:sp>
    </p:spTree>
    <p:extLst>
      <p:ext uri="{BB962C8B-B14F-4D97-AF65-F5344CB8AC3E}">
        <p14:creationId xmlns:p14="http://schemas.microsoft.com/office/powerpoint/2010/main" val="3154311992"/>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BirthOfBrilliance@gmail.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ed.com/talks/molly_wright_how_every_child_can_thrive_by_fiv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639" y="395416"/>
            <a:ext cx="8835080" cy="3398108"/>
          </a:xfrm>
        </p:spPr>
        <p:txBody>
          <a:bodyPr>
            <a:normAutofit fontScale="90000"/>
          </a:bodyPr>
          <a:lstStyle/>
          <a:p>
            <a:pPr algn="ctr"/>
            <a:r>
              <a:rPr lang="en-US" sz="4200" dirty="0"/>
              <a:t>Welcome to the 14</a:t>
            </a:r>
            <a:r>
              <a:rPr lang="en-US" sz="4200" baseline="30000" dirty="0"/>
              <a:t>th</a:t>
            </a:r>
            <a:r>
              <a:rPr lang="en-US" sz="4200" dirty="0"/>
              <a:t> Annual </a:t>
            </a:r>
            <a:br>
              <a:rPr lang="en-US" sz="4200" dirty="0"/>
            </a:br>
            <a:r>
              <a:rPr lang="en-US" sz="4200" dirty="0"/>
              <a:t>We Can’t Wait Conference on</a:t>
            </a:r>
            <a:br>
              <a:rPr lang="en-US" sz="4200" dirty="0"/>
            </a:br>
            <a:r>
              <a:rPr lang="en-US" sz="4200" dirty="0"/>
              <a:t>Early Childhood Mental Health</a:t>
            </a:r>
            <a:br>
              <a:rPr lang="en-US" sz="3750" dirty="0"/>
            </a:br>
            <a:r>
              <a:rPr lang="en-US" sz="3300" dirty="0"/>
              <a:t>Re-imagining Prevention &amp; Early Intervention in Communities of Hope</a:t>
            </a:r>
            <a:br>
              <a:rPr lang="en-US" sz="3100" dirty="0"/>
            </a:br>
            <a:endParaRPr lang="en-US" sz="3100" dirty="0"/>
          </a:p>
        </p:txBody>
      </p:sp>
      <p:sp>
        <p:nvSpPr>
          <p:cNvPr id="3" name="Subtitle 2"/>
          <p:cNvSpPr>
            <a:spLocks noGrp="1"/>
          </p:cNvSpPr>
          <p:nvPr>
            <p:ph type="subTitle" idx="1"/>
          </p:nvPr>
        </p:nvSpPr>
        <p:spPr>
          <a:xfrm>
            <a:off x="590355" y="5287148"/>
            <a:ext cx="7929000" cy="1120139"/>
          </a:xfrm>
        </p:spPr>
        <p:txBody>
          <a:bodyPr>
            <a:normAutofit lnSpcReduction="10000"/>
          </a:bodyPr>
          <a:lstStyle/>
          <a:p>
            <a:r>
              <a:rPr lang="en-US" sz="1800" dirty="0"/>
              <a:t>Ali Freedman, </a:t>
            </a:r>
            <a:r>
              <a:rPr lang="en-US" sz="1800" dirty="0" err="1"/>
              <a:t>PsyD</a:t>
            </a:r>
            <a:r>
              <a:rPr lang="en-US" sz="1800" dirty="0"/>
              <a:t>, MBA</a:t>
            </a:r>
          </a:p>
          <a:p>
            <a:r>
              <a:rPr lang="en-US" sz="1800" dirty="0"/>
              <a:t>Conference Co-Chair</a:t>
            </a:r>
          </a:p>
          <a:p>
            <a:r>
              <a:rPr lang="en-US" sz="1800" dirty="0"/>
              <a:t>September 28, 2023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207" y="4393062"/>
            <a:ext cx="2457793" cy="2464938"/>
          </a:xfrm>
          <a:prstGeom prst="rect">
            <a:avLst/>
          </a:prstGeom>
        </p:spPr>
      </p:pic>
    </p:spTree>
    <p:extLst>
      <p:ext uri="{BB962C8B-B14F-4D97-AF65-F5344CB8AC3E}">
        <p14:creationId xmlns:p14="http://schemas.microsoft.com/office/powerpoint/2010/main" val="1399507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05" y="447188"/>
            <a:ext cx="8625017" cy="970450"/>
          </a:xfrm>
        </p:spPr>
        <p:txBody>
          <a:bodyPr/>
          <a:lstStyle/>
          <a:p>
            <a:r>
              <a:rPr lang="en-US" sz="6000" dirty="0"/>
              <a:t>Look IN</a:t>
            </a:r>
            <a:r>
              <a:rPr lang="en-US" sz="4400" dirty="0"/>
              <a:t>(</a:t>
            </a:r>
            <a:r>
              <a:rPr lang="en-US" sz="4400" dirty="0" err="1"/>
              <a:t>tegrate</a:t>
            </a:r>
            <a:r>
              <a:rPr lang="en-US" sz="4400" dirty="0"/>
              <a:t>) </a:t>
            </a:r>
            <a:r>
              <a:rPr lang="en-US" sz="2400" dirty="0"/>
              <a:t>(look into great!)</a:t>
            </a:r>
          </a:p>
        </p:txBody>
      </p:sp>
      <p:sp>
        <p:nvSpPr>
          <p:cNvPr id="3" name="Content Placeholder 2"/>
          <p:cNvSpPr>
            <a:spLocks noGrp="1"/>
          </p:cNvSpPr>
          <p:nvPr>
            <p:ph idx="1"/>
          </p:nvPr>
        </p:nvSpPr>
        <p:spPr/>
        <p:txBody>
          <a:bodyPr/>
          <a:lstStyle/>
          <a:p>
            <a:r>
              <a:rPr lang="en-US" dirty="0"/>
              <a:t>Learning only goes so far</a:t>
            </a:r>
          </a:p>
          <a:p>
            <a:r>
              <a:rPr lang="en-US" dirty="0"/>
              <a:t>CEs don’t necessarily mean we can see the E</a:t>
            </a:r>
          </a:p>
          <a:p>
            <a:r>
              <a:rPr lang="en-US" dirty="0"/>
              <a:t>Know a little (ok a lot) of something</a:t>
            </a:r>
          </a:p>
          <a:p>
            <a:r>
              <a:rPr lang="en-US" dirty="0"/>
              <a:t>Work hard to know your ever unfolding self</a:t>
            </a:r>
          </a:p>
          <a:p>
            <a:r>
              <a:rPr lang="en-US" dirty="0"/>
              <a:t>Work hard to know the other</a:t>
            </a:r>
          </a:p>
          <a:p>
            <a:r>
              <a:rPr lang="en-US" dirty="0"/>
              <a:t>Manage and use yourself</a:t>
            </a:r>
          </a:p>
          <a:p>
            <a:r>
              <a:rPr lang="en-US" dirty="0"/>
              <a:t>Effectively communicate + timing + matched support + errors + mea culpa = Darn Good Job Working </a:t>
            </a:r>
            <a:r>
              <a:rPr lang="en-US" i="1" dirty="0"/>
              <a:t>WITH</a:t>
            </a:r>
            <a:r>
              <a:rPr lang="en-US" dirty="0"/>
              <a:t> </a:t>
            </a:r>
          </a:p>
        </p:txBody>
      </p:sp>
    </p:spTree>
    <p:extLst>
      <p:ext uri="{BB962C8B-B14F-4D97-AF65-F5344CB8AC3E}">
        <p14:creationId xmlns:p14="http://schemas.microsoft.com/office/powerpoint/2010/main" val="1109249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7" y="447188"/>
            <a:ext cx="7524003" cy="970450"/>
          </a:xfrm>
        </p:spPr>
        <p:txBody>
          <a:bodyPr/>
          <a:lstStyle/>
          <a:p>
            <a:r>
              <a:rPr lang="en-US" dirty="0"/>
              <a:t>Quick Break, and then the GOOD stuff!</a:t>
            </a:r>
          </a:p>
        </p:txBody>
      </p:sp>
      <p:sp>
        <p:nvSpPr>
          <p:cNvPr id="3" name="Content Placeholder 2"/>
          <p:cNvSpPr>
            <a:spLocks noGrp="1"/>
          </p:cNvSpPr>
          <p:nvPr>
            <p:ph idx="1"/>
          </p:nvPr>
        </p:nvSpPr>
        <p:spPr/>
        <p:txBody>
          <a:bodyPr/>
          <a:lstStyle/>
          <a:p>
            <a:r>
              <a:rPr lang="en-US" dirty="0"/>
              <a:t>Bio break</a:t>
            </a:r>
          </a:p>
          <a:p>
            <a:r>
              <a:rPr lang="en-US" dirty="0"/>
              <a:t>Coffee refill</a:t>
            </a:r>
          </a:p>
          <a:p>
            <a:r>
              <a:rPr lang="en-US" dirty="0"/>
              <a:t>Hug the colleague you just spotted</a:t>
            </a:r>
          </a:p>
          <a:p>
            <a:r>
              <a:rPr lang="en-US" dirty="0"/>
              <a:t>Hurry back</a:t>
            </a:r>
          </a:p>
        </p:txBody>
      </p:sp>
    </p:spTree>
    <p:extLst>
      <p:ext uri="{BB962C8B-B14F-4D97-AF65-F5344CB8AC3E}">
        <p14:creationId xmlns:p14="http://schemas.microsoft.com/office/powerpoint/2010/main" val="419816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the Dates and Enjoy WCW</a:t>
            </a:r>
          </a:p>
        </p:txBody>
      </p:sp>
      <p:sp>
        <p:nvSpPr>
          <p:cNvPr id="3" name="Content Placeholder 2"/>
          <p:cNvSpPr>
            <a:spLocks noGrp="1"/>
          </p:cNvSpPr>
          <p:nvPr>
            <p:ph idx="1"/>
          </p:nvPr>
        </p:nvSpPr>
        <p:spPr>
          <a:xfrm>
            <a:off x="480440" y="2884882"/>
            <a:ext cx="7915931" cy="2727383"/>
          </a:xfrm>
        </p:spPr>
        <p:txBody>
          <a:bodyPr>
            <a:noAutofit/>
          </a:bodyPr>
          <a:lstStyle/>
          <a:p>
            <a:r>
              <a:rPr lang="en-US" sz="1500" dirty="0"/>
              <a:t>15</a:t>
            </a:r>
            <a:r>
              <a:rPr lang="en-US" sz="1500" baseline="30000" dirty="0"/>
              <a:t>th</a:t>
            </a:r>
            <a:r>
              <a:rPr lang="en-US" sz="1500" dirty="0"/>
              <a:t> Annual We Can’t Wait Conference</a:t>
            </a:r>
          </a:p>
          <a:p>
            <a:r>
              <a:rPr lang="en-US" sz="1500" dirty="0"/>
              <a:t>September ?? 2025</a:t>
            </a:r>
          </a:p>
          <a:p>
            <a:r>
              <a:rPr lang="en-US" sz="1500" dirty="0"/>
              <a:t>Bruce Springsteen’s 75</a:t>
            </a:r>
            <a:r>
              <a:rPr lang="en-US" sz="1500" baseline="30000" dirty="0"/>
              <a:t>th</a:t>
            </a:r>
            <a:r>
              <a:rPr lang="en-US" sz="1500" dirty="0"/>
              <a:t> Birthday – September 23, 2024</a:t>
            </a:r>
          </a:p>
          <a:p>
            <a:pPr marL="0" indent="0">
              <a:buNone/>
            </a:pPr>
            <a:endParaRPr lang="en-US" sz="600" dirty="0"/>
          </a:p>
          <a:p>
            <a:r>
              <a:rPr lang="en-US" sz="1500" dirty="0"/>
              <a:t>9</a:t>
            </a:r>
            <a:r>
              <a:rPr lang="en-US" sz="1500" baseline="30000" dirty="0"/>
              <a:t>th</a:t>
            </a:r>
            <a:r>
              <a:rPr lang="en-US" sz="1500" dirty="0"/>
              <a:t> Annual CICAMH Conference - Hybrid</a:t>
            </a:r>
          </a:p>
          <a:p>
            <a:r>
              <a:rPr lang="en-US" sz="1500" dirty="0"/>
              <a:t>April 26, 2024</a:t>
            </a:r>
          </a:p>
          <a:p>
            <a:endParaRPr lang="en-US" sz="1500" dirty="0"/>
          </a:p>
          <a:p>
            <a:r>
              <a:rPr lang="en-US" sz="1500" dirty="0"/>
              <a:t>4th Annual Birth of Brilliance Conference</a:t>
            </a:r>
          </a:p>
          <a:p>
            <a:r>
              <a:rPr lang="en-US" sz="1500" dirty="0"/>
              <a:t>February 29, 2024</a:t>
            </a:r>
          </a:p>
          <a:p>
            <a:r>
              <a:rPr lang="en-US" sz="1500" dirty="0">
                <a:hlinkClick r:id="rId3"/>
              </a:rPr>
              <a:t>BirthOfBrilliance@gmail.com</a:t>
            </a:r>
            <a:r>
              <a:rPr lang="en-US" sz="1500" dirty="0"/>
              <a:t> for mailing list</a:t>
            </a:r>
          </a:p>
          <a:p>
            <a:endParaRPr lang="en-US" sz="600" dirty="0"/>
          </a:p>
          <a:p>
            <a:pPr marL="0" indent="0">
              <a:buNone/>
            </a:pPr>
            <a:r>
              <a:rPr lang="en-US" sz="1500" dirty="0"/>
              <a:t>Connect…learn…ponder…look inward…enjoy and NETWORK TONIGHT 5-7PM</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136" y="1355840"/>
            <a:ext cx="1983055" cy="1988820"/>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3844867D-A4F1-498E-AB07-7C39C94BD6E7}"/>
              </a:ext>
            </a:extLst>
          </p:cNvPr>
          <p:cNvPicPr>
            <a:picLocks noChangeAspect="1"/>
          </p:cNvPicPr>
          <p:nvPr/>
        </p:nvPicPr>
        <p:blipFill rotWithShape="1">
          <a:blip r:embed="rId5"/>
          <a:srcRect l="1488" r="3457" b="1"/>
          <a:stretch/>
        </p:blipFill>
        <p:spPr>
          <a:xfrm>
            <a:off x="6658409" y="3408629"/>
            <a:ext cx="2249124" cy="2194560"/>
          </a:xfrm>
          <a:prstGeom prst="rect">
            <a:avLst/>
          </a:prstGeom>
        </p:spPr>
      </p:pic>
    </p:spTree>
    <p:extLst>
      <p:ext uri="{BB962C8B-B14F-4D97-AF65-F5344CB8AC3E}">
        <p14:creationId xmlns:p14="http://schemas.microsoft.com/office/powerpoint/2010/main" val="27473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and Welcome Back</a:t>
            </a:r>
          </a:p>
        </p:txBody>
      </p:sp>
      <p:sp>
        <p:nvSpPr>
          <p:cNvPr id="3" name="Content Placeholder 2"/>
          <p:cNvSpPr>
            <a:spLocks noGrp="1"/>
          </p:cNvSpPr>
          <p:nvPr>
            <p:ph idx="1"/>
          </p:nvPr>
        </p:nvSpPr>
        <p:spPr>
          <a:xfrm>
            <a:off x="809997" y="2222287"/>
            <a:ext cx="7728522" cy="4388578"/>
          </a:xfrm>
        </p:spPr>
        <p:txBody>
          <a:bodyPr>
            <a:noAutofit/>
          </a:bodyPr>
          <a:lstStyle/>
          <a:p>
            <a:r>
              <a:rPr lang="en-US" dirty="0"/>
              <a:t>Good Morning!</a:t>
            </a:r>
          </a:p>
          <a:p>
            <a:r>
              <a:rPr lang="en-US" dirty="0"/>
              <a:t>14</a:t>
            </a:r>
            <a:r>
              <a:rPr lang="en-US" baseline="30000" dirty="0"/>
              <a:t>th</a:t>
            </a:r>
            <a:r>
              <a:rPr lang="en-US" dirty="0"/>
              <a:t> Annual meeting</a:t>
            </a:r>
          </a:p>
          <a:p>
            <a:pPr lvl="1"/>
            <a:r>
              <a:rPr lang="en-US" sz="1800" dirty="0"/>
              <a:t>1</a:t>
            </a:r>
            <a:r>
              <a:rPr lang="en-US" sz="1800" baseline="30000" dirty="0"/>
              <a:t>st</a:t>
            </a:r>
            <a:r>
              <a:rPr lang="en-US" sz="1800" dirty="0"/>
              <a:t> in person since 2019</a:t>
            </a:r>
          </a:p>
          <a:p>
            <a:pPr lvl="2"/>
            <a:r>
              <a:rPr lang="en-US" sz="1800" dirty="0"/>
              <a:t>1</a:t>
            </a:r>
            <a:r>
              <a:rPr lang="en-US" sz="1800" baseline="30000" dirty="0"/>
              <a:t>st</a:t>
            </a:r>
            <a:r>
              <a:rPr lang="en-US" sz="1800" dirty="0"/>
              <a:t> Hybrid Event</a:t>
            </a:r>
          </a:p>
          <a:p>
            <a:pPr lvl="3"/>
            <a:r>
              <a:rPr lang="en-US" sz="1800" dirty="0"/>
              <a:t>Please post your </a:t>
            </a:r>
            <a:r>
              <a:rPr lang="en-US" sz="1800" dirty="0">
                <a:solidFill>
                  <a:schemeClr val="accent1">
                    <a:lumMod val="60000"/>
                    <a:lumOff val="40000"/>
                  </a:schemeClr>
                </a:solidFill>
              </a:rPr>
              <a:t>Tech Questions </a:t>
            </a:r>
            <a:r>
              <a:rPr lang="en-US" sz="1800" dirty="0"/>
              <a:t>in the </a:t>
            </a:r>
            <a:r>
              <a:rPr lang="en-US" sz="1800" dirty="0">
                <a:solidFill>
                  <a:schemeClr val="accent1">
                    <a:lumMod val="60000"/>
                    <a:lumOff val="40000"/>
                  </a:schemeClr>
                </a:solidFill>
              </a:rPr>
              <a:t>Chat</a:t>
            </a:r>
            <a:endParaRPr lang="en-US" sz="1800" dirty="0"/>
          </a:p>
          <a:p>
            <a:pPr lvl="3"/>
            <a:r>
              <a:rPr lang="en-US" sz="1800" dirty="0"/>
              <a:t>Please post </a:t>
            </a:r>
            <a:r>
              <a:rPr lang="en-US" sz="1800" dirty="0">
                <a:solidFill>
                  <a:schemeClr val="accent2"/>
                </a:solidFill>
              </a:rPr>
              <a:t>Content Questions </a:t>
            </a:r>
            <a:r>
              <a:rPr lang="en-US" sz="1800" dirty="0"/>
              <a:t>in the </a:t>
            </a:r>
            <a:r>
              <a:rPr lang="en-US" sz="1800" dirty="0">
                <a:solidFill>
                  <a:schemeClr val="accent2"/>
                </a:solidFill>
              </a:rPr>
              <a:t>Q &amp; A</a:t>
            </a:r>
          </a:p>
          <a:p>
            <a:pPr lvl="3"/>
            <a:r>
              <a:rPr lang="en-US" sz="1800" dirty="0"/>
              <a:t>Please </a:t>
            </a:r>
            <a:r>
              <a:rPr lang="en-US" sz="1800" dirty="0">
                <a:solidFill>
                  <a:srgbClr val="94FB47"/>
                </a:solidFill>
              </a:rPr>
              <a:t>write</a:t>
            </a:r>
            <a:r>
              <a:rPr lang="en-US" sz="1800" dirty="0"/>
              <a:t> your questions </a:t>
            </a:r>
            <a:r>
              <a:rPr lang="en-US" sz="1800" dirty="0">
                <a:solidFill>
                  <a:srgbClr val="94FB47"/>
                </a:solidFill>
              </a:rPr>
              <a:t>on note cards</a:t>
            </a:r>
            <a:endParaRPr lang="en-US" dirty="0">
              <a:solidFill>
                <a:srgbClr val="94FB47"/>
              </a:solidFill>
            </a:endParaRPr>
          </a:p>
          <a:p>
            <a:r>
              <a:rPr lang="en-US" dirty="0"/>
              <a:t>Funding Partners</a:t>
            </a:r>
          </a:p>
          <a:p>
            <a:r>
              <a:rPr lang="en-US" dirty="0"/>
              <a:t>Speakers</a:t>
            </a:r>
          </a:p>
          <a:p>
            <a:r>
              <a:rPr lang="en-US" dirty="0"/>
              <a:t>UCSD Office of Continuing Medical Education</a:t>
            </a:r>
          </a:p>
          <a:p>
            <a:r>
              <a:rPr lang="en-US" dirty="0"/>
              <a:t>We Can’t Wait Committee (Part 1)</a:t>
            </a:r>
          </a:p>
        </p:txBody>
      </p:sp>
    </p:spTree>
    <p:extLst>
      <p:ext uri="{BB962C8B-B14F-4D97-AF65-F5344CB8AC3E}">
        <p14:creationId xmlns:p14="http://schemas.microsoft.com/office/powerpoint/2010/main" val="48789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 Bits and Bobs</a:t>
            </a:r>
          </a:p>
        </p:txBody>
      </p:sp>
      <p:sp>
        <p:nvSpPr>
          <p:cNvPr id="3" name="Content Placeholder 2"/>
          <p:cNvSpPr>
            <a:spLocks noGrp="1"/>
          </p:cNvSpPr>
          <p:nvPr>
            <p:ph idx="1"/>
          </p:nvPr>
        </p:nvSpPr>
        <p:spPr>
          <a:xfrm>
            <a:off x="123568" y="1865869"/>
            <a:ext cx="9020431" cy="5090984"/>
          </a:xfrm>
        </p:spPr>
        <p:txBody>
          <a:bodyPr>
            <a:normAutofit/>
          </a:bodyPr>
          <a:lstStyle/>
          <a:p>
            <a:r>
              <a:rPr lang="en-US" dirty="0"/>
              <a:t>Networking Reception 5-7PM tonight, Lookout Point at Town &amp; Country</a:t>
            </a:r>
          </a:p>
          <a:p>
            <a:r>
              <a:rPr lang="en-US" dirty="0"/>
              <a:t>Parking – validation at registration</a:t>
            </a:r>
          </a:p>
          <a:p>
            <a:r>
              <a:rPr lang="en-US" dirty="0"/>
              <a:t>Name Tags and Toys</a:t>
            </a:r>
          </a:p>
          <a:p>
            <a:r>
              <a:rPr lang="en-US" dirty="0"/>
              <a:t>Conference Program – Page 5 </a:t>
            </a:r>
            <a:r>
              <a:rPr lang="en-US" b="1" dirty="0"/>
              <a:t>Virtual Lobby, </a:t>
            </a:r>
            <a:r>
              <a:rPr lang="en-US" dirty="0"/>
              <a:t>Registration, &amp; Email “Final Instructions” </a:t>
            </a:r>
            <a:endParaRPr lang="en-US" b="1" dirty="0"/>
          </a:p>
          <a:p>
            <a:r>
              <a:rPr lang="en-US" dirty="0"/>
              <a:t>CME/CE – Pages 5 and 10 and </a:t>
            </a:r>
            <a:r>
              <a:rPr lang="en-US" b="1" dirty="0"/>
              <a:t>Virtual Lobby</a:t>
            </a:r>
          </a:p>
          <a:p>
            <a:r>
              <a:rPr lang="en-US" dirty="0"/>
              <a:t>Evaluations – Page 5 and the </a:t>
            </a:r>
            <a:r>
              <a:rPr lang="en-US" b="1" dirty="0"/>
              <a:t>Virtual Lobby</a:t>
            </a:r>
          </a:p>
          <a:p>
            <a:r>
              <a:rPr lang="en-US" dirty="0"/>
              <a:t>CA Personnel Competencies in Infant-Family and Early Childhood Mental Health – Page 5 or 40 in the program</a:t>
            </a:r>
          </a:p>
          <a:p>
            <a:r>
              <a:rPr lang="en-US" dirty="0"/>
              <a:t>Bookstore is Back! – Visit the Pacific Foyer</a:t>
            </a:r>
          </a:p>
          <a:p>
            <a:r>
              <a:rPr lang="en-US" dirty="0"/>
              <a:t>Exhibitors</a:t>
            </a:r>
          </a:p>
          <a:p>
            <a:r>
              <a:rPr lang="en-US" dirty="0"/>
              <a:t>When in doubt… </a:t>
            </a:r>
            <a:r>
              <a:rPr lang="en-US" b="1" dirty="0"/>
              <a:t>Virtual Lobby </a:t>
            </a:r>
            <a:r>
              <a:rPr lang="en-US" dirty="0"/>
              <a:t>and Handouts Tiles or </a:t>
            </a:r>
            <a:r>
              <a:rPr lang="en-US" b="1" dirty="0"/>
              <a:t>Registration Table</a:t>
            </a:r>
          </a:p>
          <a:p>
            <a:r>
              <a:rPr lang="en-US" dirty="0"/>
              <a:t>Temperature, Restrooms, Cell Phones/Ice Cream Trucks, and THANK YOU!</a:t>
            </a:r>
          </a:p>
        </p:txBody>
      </p:sp>
    </p:spTree>
    <p:extLst>
      <p:ext uri="{BB962C8B-B14F-4D97-AF65-F5344CB8AC3E}">
        <p14:creationId xmlns:p14="http://schemas.microsoft.com/office/powerpoint/2010/main" val="93994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Synergistic Sisters</a:t>
            </a:r>
          </a:p>
        </p:txBody>
      </p:sp>
      <p:sp>
        <p:nvSpPr>
          <p:cNvPr id="3" name="Content Placeholder 2"/>
          <p:cNvSpPr>
            <a:spLocks noGrp="1"/>
          </p:cNvSpPr>
          <p:nvPr>
            <p:ph idx="1"/>
          </p:nvPr>
        </p:nvSpPr>
        <p:spPr>
          <a:xfrm>
            <a:off x="395417" y="1890584"/>
            <a:ext cx="8439664" cy="4967416"/>
          </a:xfrm>
        </p:spPr>
        <p:txBody>
          <a:bodyPr>
            <a:normAutofit/>
          </a:bodyPr>
          <a:lstStyle/>
          <a:p>
            <a:r>
              <a:rPr lang="en-US" b="1" dirty="0"/>
              <a:t>4</a:t>
            </a:r>
            <a:r>
              <a:rPr lang="en-US" b="1" baseline="30000" dirty="0"/>
              <a:t>th</a:t>
            </a:r>
            <a:r>
              <a:rPr lang="en-US" b="1" dirty="0"/>
              <a:t> Birth of Brilliance Conference</a:t>
            </a:r>
          </a:p>
          <a:p>
            <a:r>
              <a:rPr lang="en-US" dirty="0"/>
              <a:t>LEARN into </a:t>
            </a:r>
            <a:r>
              <a:rPr lang="en-US" dirty="0" err="1"/>
              <a:t>BoB</a:t>
            </a:r>
            <a:r>
              <a:rPr lang="en-US" dirty="0"/>
              <a:t> February 29, 2024</a:t>
            </a:r>
          </a:p>
          <a:p>
            <a:r>
              <a:rPr lang="en-US" dirty="0"/>
              <a:t>LOVE &amp; LEAN into </a:t>
            </a:r>
            <a:r>
              <a:rPr lang="en-US" dirty="0" err="1"/>
              <a:t>BoB’s</a:t>
            </a:r>
            <a:r>
              <a:rPr lang="en-US" dirty="0"/>
              <a:t> Cultural Fair March 1, 2024</a:t>
            </a:r>
          </a:p>
          <a:p>
            <a:r>
              <a:rPr lang="en-US" dirty="0"/>
              <a:t>Registration opens 12/1 birthofbrilliance@gmail.com</a:t>
            </a:r>
            <a:r>
              <a:rPr lang="en-US" dirty="0">
                <a:solidFill>
                  <a:srgbClr val="FF0000"/>
                </a:solidFill>
              </a:rPr>
              <a:t> </a:t>
            </a:r>
          </a:p>
          <a:p>
            <a:endParaRPr lang="en-US" dirty="0">
              <a:solidFill>
                <a:srgbClr val="94FB47"/>
              </a:solidFill>
            </a:endParaRPr>
          </a:p>
          <a:p>
            <a:r>
              <a:rPr lang="en-US" b="1" dirty="0"/>
              <a:t>9</a:t>
            </a:r>
            <a:r>
              <a:rPr lang="en-US" b="1" baseline="30000" dirty="0"/>
              <a:t>th</a:t>
            </a:r>
            <a:r>
              <a:rPr lang="en-US" b="1" dirty="0"/>
              <a:t> Critical Issues in Child and Adolescent Mental Health – CICAMH</a:t>
            </a:r>
          </a:p>
          <a:p>
            <a:r>
              <a:rPr lang="en-US" dirty="0"/>
              <a:t>Coming at you HYBRID style Friday April 26, 2004</a:t>
            </a:r>
          </a:p>
          <a:p>
            <a:r>
              <a:rPr lang="en-US" dirty="0"/>
              <a:t>University of San Diego  https://cicamh.com</a:t>
            </a:r>
          </a:p>
          <a:p>
            <a:endParaRPr lang="en-US" dirty="0">
              <a:solidFill>
                <a:schemeClr val="accent1">
                  <a:lumMod val="60000"/>
                  <a:lumOff val="40000"/>
                </a:schemeClr>
              </a:solidFill>
            </a:endParaRPr>
          </a:p>
          <a:p>
            <a:r>
              <a:rPr lang="en-US" b="1" dirty="0"/>
              <a:t>15</a:t>
            </a:r>
            <a:r>
              <a:rPr lang="en-US" b="1" baseline="30000" dirty="0"/>
              <a:t>th</a:t>
            </a:r>
            <a:r>
              <a:rPr lang="en-US" b="1" dirty="0"/>
              <a:t> We Can’t Wait Conference on ECMH September 2024!</a:t>
            </a:r>
          </a:p>
          <a:p>
            <a:r>
              <a:rPr lang="en-US" dirty="0"/>
              <a:t>Format and details TBD</a:t>
            </a:r>
          </a:p>
        </p:txBody>
      </p:sp>
      <p:pic>
        <p:nvPicPr>
          <p:cNvPr id="4" name="Picture 3" descr="A picture containing logo&#10;&#10;Description automatically generated">
            <a:extLst>
              <a:ext uri="{FF2B5EF4-FFF2-40B4-BE49-F238E27FC236}">
                <a16:creationId xmlns:a16="http://schemas.microsoft.com/office/drawing/2014/main" id="{3844867D-A4F1-498E-AB07-7C39C94BD6E7}"/>
              </a:ext>
            </a:extLst>
          </p:cNvPr>
          <p:cNvPicPr>
            <a:picLocks noChangeAspect="1"/>
          </p:cNvPicPr>
          <p:nvPr/>
        </p:nvPicPr>
        <p:blipFill rotWithShape="1">
          <a:blip r:embed="rId3"/>
          <a:srcRect l="1488" r="3457" b="1"/>
          <a:stretch/>
        </p:blipFill>
        <p:spPr>
          <a:xfrm>
            <a:off x="5931027" y="264123"/>
            <a:ext cx="3065526" cy="2991159"/>
          </a:xfrm>
          <a:prstGeom prst="rect">
            <a:avLst/>
          </a:prstGeom>
        </p:spPr>
      </p:pic>
    </p:spTree>
    <p:extLst>
      <p:ext uri="{BB962C8B-B14F-4D97-AF65-F5344CB8AC3E}">
        <p14:creationId xmlns:p14="http://schemas.microsoft.com/office/powerpoint/2010/main" val="2488557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9" y="585401"/>
            <a:ext cx="6548270" cy="1243649"/>
          </a:xfrm>
        </p:spPr>
        <p:txBody>
          <a:bodyPr/>
          <a:lstStyle/>
          <a:p>
            <a:r>
              <a:rPr lang="en-US" dirty="0"/>
              <a:t>Our Committee: Remembrance &amp; Gratitude</a:t>
            </a:r>
          </a:p>
        </p:txBody>
      </p:sp>
      <p:sp>
        <p:nvSpPr>
          <p:cNvPr id="3" name="Content Placeholder 2"/>
          <p:cNvSpPr>
            <a:spLocks noGrp="1"/>
          </p:cNvSpPr>
          <p:nvPr>
            <p:ph idx="1"/>
          </p:nvPr>
        </p:nvSpPr>
        <p:spPr>
          <a:xfrm>
            <a:off x="175735" y="2331720"/>
            <a:ext cx="8328185" cy="3497580"/>
          </a:xfrm>
        </p:spPr>
        <p:txBody>
          <a:bodyPr>
            <a:normAutofit lnSpcReduction="10000"/>
          </a:bodyPr>
          <a:lstStyle/>
          <a:p>
            <a:r>
              <a:rPr lang="en-US" dirty="0"/>
              <a:t>In Loving Memory and Honor of Deb </a:t>
            </a:r>
            <a:r>
              <a:rPr lang="en-US" dirty="0" err="1"/>
              <a:t>Stolz</a:t>
            </a:r>
            <a:r>
              <a:rPr lang="en-US" dirty="0"/>
              <a:t>, one of the Founding</a:t>
            </a:r>
          </a:p>
          <a:p>
            <a:r>
              <a:rPr lang="en-US" dirty="0"/>
              <a:t>Members of the We Can’t Wait Conference, Mother, Grandmother,</a:t>
            </a:r>
          </a:p>
          <a:p>
            <a:r>
              <a:rPr lang="en-US" dirty="0"/>
              <a:t>Teacher, Mentor, Friend, Resource/Foster Mom, Advocate, F.A.B.</a:t>
            </a:r>
          </a:p>
          <a:p>
            <a:r>
              <a:rPr lang="en-US" i="1" dirty="0">
                <a:solidFill>
                  <a:schemeClr val="accent1">
                    <a:lumMod val="60000"/>
                    <a:lumOff val="40000"/>
                  </a:schemeClr>
                </a:solidFill>
              </a:rPr>
              <a:t>A-1 The Deb </a:t>
            </a:r>
            <a:r>
              <a:rPr lang="en-US" i="1" dirty="0" err="1">
                <a:solidFill>
                  <a:schemeClr val="accent1">
                    <a:lumMod val="60000"/>
                    <a:lumOff val="40000"/>
                  </a:schemeClr>
                </a:solidFill>
              </a:rPr>
              <a:t>Stolz</a:t>
            </a:r>
            <a:r>
              <a:rPr lang="en-US" i="1" dirty="0">
                <a:solidFill>
                  <a:schemeClr val="accent1">
                    <a:lumMod val="60000"/>
                    <a:lumOff val="40000"/>
                  </a:schemeClr>
                </a:solidFill>
              </a:rPr>
              <a:t> Memorial Breakout Session </a:t>
            </a:r>
            <a:br>
              <a:rPr lang="en-US" i="1" dirty="0">
                <a:solidFill>
                  <a:schemeClr val="accent1">
                    <a:lumMod val="60000"/>
                    <a:lumOff val="40000"/>
                  </a:schemeClr>
                </a:solidFill>
              </a:rPr>
            </a:br>
            <a:r>
              <a:rPr lang="en-US" i="1" dirty="0">
                <a:solidFill>
                  <a:schemeClr val="accent1">
                    <a:lumMod val="60000"/>
                    <a:lumOff val="40000"/>
                  </a:schemeClr>
                </a:solidFill>
              </a:rPr>
              <a:t>Disrupted Attachment: What Can Happen and What Can Be Done?</a:t>
            </a:r>
          </a:p>
          <a:p>
            <a:endParaRPr lang="en-US" dirty="0"/>
          </a:p>
          <a:p>
            <a:r>
              <a:rPr lang="en-US" dirty="0"/>
              <a:t>Chris </a:t>
            </a:r>
            <a:r>
              <a:rPr lang="en-US" dirty="0" err="1"/>
              <a:t>Muecke</a:t>
            </a:r>
            <a:endParaRPr lang="en-US" dirty="0"/>
          </a:p>
          <a:p>
            <a:r>
              <a:rPr lang="en-US" dirty="0"/>
              <a:t>(Breathe, Ali…)</a:t>
            </a:r>
          </a:p>
          <a:p>
            <a:r>
              <a:rPr lang="en-US" dirty="0"/>
              <a:t>Invitation to join a collective moment of silence after brief remarks</a:t>
            </a:r>
          </a:p>
          <a:p>
            <a:pPr marL="0"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645" y="29336"/>
            <a:ext cx="2748669" cy="1829114"/>
          </a:xfrm>
          <a:prstGeom prst="rect">
            <a:avLst/>
          </a:prstGeom>
          <a:effectLst>
            <a:softEdge rad="101600"/>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5200" t="17196" r="7339" b="11246"/>
          <a:stretch/>
        </p:blipFill>
        <p:spPr>
          <a:xfrm>
            <a:off x="7178040" y="12356"/>
            <a:ext cx="1965960" cy="2414516"/>
          </a:xfrm>
          <a:prstGeom prst="rect">
            <a:avLst/>
          </a:prstGeom>
          <a:effectLst>
            <a:softEdge rad="101600"/>
          </a:effectLst>
        </p:spPr>
      </p:pic>
    </p:spTree>
    <p:extLst>
      <p:ext uri="{BB962C8B-B14F-4D97-AF65-F5344CB8AC3E}">
        <p14:creationId xmlns:p14="http://schemas.microsoft.com/office/powerpoint/2010/main" val="273104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4601"/>
            <a:ext cx="9131647" cy="5393594"/>
          </a:xfrm>
        </p:spPr>
      </p:pic>
      <p:sp>
        <p:nvSpPr>
          <p:cNvPr id="6" name="TextBox 5"/>
          <p:cNvSpPr txBox="1"/>
          <p:nvPr/>
        </p:nvSpPr>
        <p:spPr>
          <a:xfrm>
            <a:off x="-335280" y="5378993"/>
            <a:ext cx="9466927" cy="1323439"/>
          </a:xfrm>
          <a:prstGeom prst="rect">
            <a:avLst/>
          </a:prstGeom>
          <a:noFill/>
        </p:spPr>
        <p:txBody>
          <a:bodyPr wrap="square" rtlCol="0" anchor="ctr">
            <a:spAutoFit/>
          </a:bodyPr>
          <a:lstStyle/>
          <a:p>
            <a:pPr algn="ctr"/>
            <a:r>
              <a:rPr lang="en-US" sz="4000" b="1" dirty="0">
                <a:solidFill>
                  <a:schemeClr val="accent1">
                    <a:lumMod val="60000"/>
                    <a:lumOff val="40000"/>
                  </a:schemeClr>
                </a:solidFill>
              </a:rPr>
              <a:t>Christine Lynch </a:t>
            </a:r>
            <a:r>
              <a:rPr lang="en-US" sz="4000" b="1" dirty="0" err="1">
                <a:solidFill>
                  <a:schemeClr val="accent1">
                    <a:lumMod val="60000"/>
                    <a:lumOff val="40000"/>
                  </a:schemeClr>
                </a:solidFill>
              </a:rPr>
              <a:t>Muecke</a:t>
            </a:r>
            <a:endParaRPr lang="en-US" sz="4000" b="1" dirty="0">
              <a:solidFill>
                <a:schemeClr val="accent1">
                  <a:lumMod val="60000"/>
                  <a:lumOff val="40000"/>
                </a:schemeClr>
              </a:solidFill>
            </a:endParaRPr>
          </a:p>
          <a:p>
            <a:pPr algn="ctr"/>
            <a:r>
              <a:rPr lang="en-US" sz="4000" b="1" dirty="0">
                <a:solidFill>
                  <a:schemeClr val="accent1">
                    <a:lumMod val="60000"/>
                    <a:lumOff val="40000"/>
                  </a:schemeClr>
                </a:solidFill>
              </a:rPr>
              <a:t>71 years of smiles</a:t>
            </a:r>
          </a:p>
        </p:txBody>
      </p:sp>
    </p:spTree>
    <p:extLst>
      <p:ext uri="{BB962C8B-B14F-4D97-AF65-F5344CB8AC3E}">
        <p14:creationId xmlns:p14="http://schemas.microsoft.com/office/powerpoint/2010/main" val="2427669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490"/>
          <a:stretch/>
        </p:blipFill>
        <p:spPr>
          <a:xfrm>
            <a:off x="3397731" y="1"/>
            <a:ext cx="5746269" cy="6858000"/>
          </a:xfrm>
        </p:spPr>
      </p:pic>
      <p:sp>
        <p:nvSpPr>
          <p:cNvPr id="2" name="Title 1"/>
          <p:cNvSpPr>
            <a:spLocks noGrp="1"/>
          </p:cNvSpPr>
          <p:nvPr>
            <p:ph type="title"/>
          </p:nvPr>
        </p:nvSpPr>
        <p:spPr>
          <a:xfrm>
            <a:off x="-37071" y="473627"/>
            <a:ext cx="3912243" cy="1346888"/>
          </a:xfrm>
        </p:spPr>
        <p:txBody>
          <a:bodyPr/>
          <a:lstStyle/>
          <a:p>
            <a:r>
              <a:rPr lang="en-US" sz="3800" dirty="0"/>
              <a:t>A Legacy at Home &amp; in the Community</a:t>
            </a:r>
          </a:p>
        </p:txBody>
      </p:sp>
      <p:sp>
        <p:nvSpPr>
          <p:cNvPr id="6" name="TextBox 5"/>
          <p:cNvSpPr txBox="1"/>
          <p:nvPr/>
        </p:nvSpPr>
        <p:spPr>
          <a:xfrm>
            <a:off x="208344" y="2495132"/>
            <a:ext cx="2992056" cy="3416320"/>
          </a:xfrm>
          <a:prstGeom prst="rect">
            <a:avLst/>
          </a:prstGeom>
          <a:noFill/>
        </p:spPr>
        <p:txBody>
          <a:bodyPr wrap="square" rtlCol="0">
            <a:spAutoFit/>
          </a:bodyPr>
          <a:lstStyle/>
          <a:p>
            <a:r>
              <a:rPr lang="en-US" b="1" dirty="0">
                <a:solidFill>
                  <a:schemeClr val="accent1">
                    <a:lumMod val="60000"/>
                    <a:lumOff val="40000"/>
                  </a:schemeClr>
                </a:solidFill>
              </a:rPr>
              <a:t>A Beautiful Family</a:t>
            </a:r>
          </a:p>
          <a:p>
            <a:pPr marL="285750" indent="-285750">
              <a:buFont typeface="Arial" panose="020B0604020202020204" pitchFamily="34" charset="0"/>
              <a:buChar char="•"/>
            </a:pPr>
            <a:r>
              <a:rPr lang="en-US" dirty="0"/>
              <a:t>Jackson</a:t>
            </a:r>
          </a:p>
          <a:p>
            <a:pPr marL="285750" indent="-285750">
              <a:buFont typeface="Arial" panose="020B0604020202020204" pitchFamily="34" charset="0"/>
              <a:buChar char="•"/>
            </a:pPr>
            <a:r>
              <a:rPr lang="en-US" dirty="0"/>
              <a:t>Lauren, Meredith, Alexa, Josh, &amp; Alyssa</a:t>
            </a:r>
          </a:p>
          <a:p>
            <a:pPr marL="285750" indent="-285750">
              <a:buFont typeface="Arial" panose="020B0604020202020204" pitchFamily="34" charset="0"/>
              <a:buChar char="•"/>
            </a:pPr>
            <a:r>
              <a:rPr lang="en-US" dirty="0"/>
              <a:t>Gavin, Grayson,  </a:t>
            </a:r>
            <a:r>
              <a:rPr lang="en-US" dirty="0" err="1"/>
              <a:t>Aven</a:t>
            </a:r>
            <a:r>
              <a:rPr lang="en-US" dirty="0"/>
              <a:t>, &amp; Nash</a:t>
            </a:r>
          </a:p>
          <a:p>
            <a:pPr marL="285750" indent="-285750">
              <a:buFont typeface="Arial" panose="020B0604020202020204" pitchFamily="34" charset="0"/>
              <a:buChar char="•"/>
            </a:pPr>
            <a:endParaRPr lang="en-US" dirty="0"/>
          </a:p>
          <a:p>
            <a:endParaRPr lang="en-US" dirty="0"/>
          </a:p>
          <a:p>
            <a:r>
              <a:rPr lang="en-US" b="1" dirty="0">
                <a:solidFill>
                  <a:schemeClr val="accent1">
                    <a:lumMod val="60000"/>
                    <a:lumOff val="40000"/>
                  </a:schemeClr>
                </a:solidFill>
              </a:rPr>
              <a:t>1st Annual Chris </a:t>
            </a:r>
            <a:r>
              <a:rPr lang="en-US" b="1" dirty="0" err="1">
                <a:solidFill>
                  <a:schemeClr val="accent1">
                    <a:lumMod val="60000"/>
                    <a:lumOff val="40000"/>
                  </a:schemeClr>
                </a:solidFill>
              </a:rPr>
              <a:t>Muecke</a:t>
            </a:r>
            <a:r>
              <a:rPr lang="en-US" b="1" dirty="0">
                <a:solidFill>
                  <a:schemeClr val="accent1">
                    <a:lumMod val="60000"/>
                    <a:lumOff val="40000"/>
                  </a:schemeClr>
                </a:solidFill>
              </a:rPr>
              <a:t> WCW Scholars</a:t>
            </a:r>
          </a:p>
          <a:p>
            <a:pPr marL="285750" indent="-285750">
              <a:buFont typeface="Arial" panose="020B0604020202020204" pitchFamily="34" charset="0"/>
              <a:buChar char="•"/>
            </a:pPr>
            <a:r>
              <a:rPr lang="en-US" dirty="0"/>
              <a:t>Nikki Lane</a:t>
            </a:r>
          </a:p>
          <a:p>
            <a:pPr marL="285750" indent="-285750">
              <a:buFont typeface="Arial" panose="020B0604020202020204" pitchFamily="34" charset="0"/>
              <a:buChar char="•"/>
            </a:pPr>
            <a:r>
              <a:rPr lang="en-US" dirty="0" err="1"/>
              <a:t>Zynthia</a:t>
            </a:r>
            <a:r>
              <a:rPr lang="en-US" dirty="0"/>
              <a:t> </a:t>
            </a:r>
            <a:r>
              <a:rPr lang="en-US" dirty="0" err="1"/>
              <a:t>Manalansan</a:t>
            </a:r>
            <a:endParaRPr lang="en-US" dirty="0"/>
          </a:p>
        </p:txBody>
      </p:sp>
    </p:spTree>
    <p:extLst>
      <p:ext uri="{BB962C8B-B14F-4D97-AF65-F5344CB8AC3E}">
        <p14:creationId xmlns:p14="http://schemas.microsoft.com/office/powerpoint/2010/main" val="68122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 and </a:t>
            </a:r>
            <a:r>
              <a:rPr lang="en-US" dirty="0">
                <a:hlinkClick r:id="rId3"/>
              </a:rPr>
              <a:t>re-center</a:t>
            </a:r>
            <a:endParaRPr lang="en-US" dirty="0"/>
          </a:p>
        </p:txBody>
      </p:sp>
      <p:pic>
        <p:nvPicPr>
          <p:cNvPr id="4" name="Content Placeholder 3"/>
          <p:cNvPicPr>
            <a:picLocks noGrp="1" noChangeAspect="1"/>
          </p:cNvPicPr>
          <p:nvPr>
            <p:ph idx="1"/>
          </p:nvPr>
        </p:nvPicPr>
        <p:blipFill rotWithShape="1">
          <a:blip r:embed="rId4"/>
          <a:srcRect l="13538" t="21848" r="33702" b="28324"/>
          <a:stretch/>
        </p:blipFill>
        <p:spPr>
          <a:xfrm>
            <a:off x="-84322" y="1919978"/>
            <a:ext cx="9295197" cy="4938022"/>
          </a:xfrm>
          <a:prstGeom prst="rect">
            <a:avLst/>
          </a:prstGeom>
        </p:spPr>
      </p:pic>
    </p:spTree>
    <p:extLst>
      <p:ext uri="{BB962C8B-B14F-4D97-AF65-F5344CB8AC3E}">
        <p14:creationId xmlns:p14="http://schemas.microsoft.com/office/powerpoint/2010/main" val="342390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History</a:t>
            </a:r>
          </a:p>
        </p:txBody>
      </p:sp>
      <p:sp>
        <p:nvSpPr>
          <p:cNvPr id="3" name="Content Placeholder 2"/>
          <p:cNvSpPr>
            <a:spLocks noGrp="1"/>
          </p:cNvSpPr>
          <p:nvPr>
            <p:ph idx="1"/>
          </p:nvPr>
        </p:nvSpPr>
        <p:spPr>
          <a:xfrm>
            <a:off x="809997" y="2654769"/>
            <a:ext cx="7524003" cy="3636510"/>
          </a:xfrm>
        </p:spPr>
        <p:txBody>
          <a:bodyPr>
            <a:normAutofit lnSpcReduction="10000"/>
          </a:bodyPr>
          <a:lstStyle/>
          <a:p>
            <a:r>
              <a:rPr lang="en-US" dirty="0"/>
              <a:t>1</a:t>
            </a:r>
            <a:r>
              <a:rPr lang="en-US" baseline="30000" dirty="0"/>
              <a:t>st</a:t>
            </a:r>
            <a:r>
              <a:rPr lang="en-US" dirty="0"/>
              <a:t>(</a:t>
            </a:r>
            <a:r>
              <a:rPr lang="en-US" dirty="0" err="1"/>
              <a:t>ish</a:t>
            </a:r>
            <a:r>
              <a:rPr lang="en-US" dirty="0"/>
              <a:t> in 2010)</a:t>
            </a:r>
          </a:p>
          <a:p>
            <a:r>
              <a:rPr lang="en-US" dirty="0" err="1"/>
              <a:t>Multidicsiplinary</a:t>
            </a:r>
            <a:endParaRPr lang="en-US" dirty="0"/>
          </a:p>
          <a:p>
            <a:r>
              <a:rPr lang="en-US" dirty="0"/>
              <a:t>Multilingual</a:t>
            </a:r>
          </a:p>
          <a:p>
            <a:r>
              <a:rPr lang="en-US" dirty="0" err="1"/>
              <a:t>Multiformat</a:t>
            </a:r>
            <a:endParaRPr lang="en-US" dirty="0"/>
          </a:p>
          <a:p>
            <a:r>
              <a:rPr lang="en-US" dirty="0"/>
              <a:t>Attachment, Nature, Nurture</a:t>
            </a:r>
          </a:p>
          <a:p>
            <a:r>
              <a:rPr lang="en-US" dirty="0"/>
              <a:t>ACES, Trauma, Conflict, COVID</a:t>
            </a:r>
          </a:p>
          <a:p>
            <a:r>
              <a:rPr lang="en-US" dirty="0"/>
              <a:t>Communities of everyone…that aren’t always for everyone</a:t>
            </a:r>
          </a:p>
          <a:p>
            <a:r>
              <a:rPr lang="en-US" dirty="0"/>
              <a:t>Relationships</a:t>
            </a:r>
          </a:p>
          <a:p>
            <a:r>
              <a:rPr lang="en-US" dirty="0"/>
              <a:t>Resilience and Hope</a:t>
            </a:r>
          </a:p>
          <a:p>
            <a:endParaRPr lang="en-US" dirty="0"/>
          </a:p>
        </p:txBody>
      </p:sp>
    </p:spTree>
    <p:extLst>
      <p:ext uri="{BB962C8B-B14F-4D97-AF65-F5344CB8AC3E}">
        <p14:creationId xmlns:p14="http://schemas.microsoft.com/office/powerpoint/2010/main" val="4077954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10972</TotalTime>
  <Words>1003</Words>
  <Application>Microsoft Office PowerPoint</Application>
  <PresentationFormat>On-screen Show (4:3)</PresentationFormat>
  <Paragraphs>121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2</vt:lpstr>
      <vt:lpstr>Quotable</vt:lpstr>
      <vt:lpstr>Welcome to the 14th Annual  We Can’t Wait Conference on Early Childhood Mental Health Re-imagining Prevention &amp; Early Intervention in Communities of Hope </vt:lpstr>
      <vt:lpstr>Welcome and Welcome Back</vt:lpstr>
      <vt:lpstr>Housekeeping, Bits and Bobs</vt:lpstr>
      <vt:lpstr>Synergistic Sisters</vt:lpstr>
      <vt:lpstr>Our Committee: Remembrance &amp; Gratitude</vt:lpstr>
      <vt:lpstr>PowerPoint Presentation</vt:lpstr>
      <vt:lpstr>A Legacy at Home &amp; in the Community</vt:lpstr>
      <vt:lpstr>Gather and re-center</vt:lpstr>
      <vt:lpstr>Conference History</vt:lpstr>
      <vt:lpstr>Look IN(tegrate) (look into great!)</vt:lpstr>
      <vt:lpstr>Quick Break, and then the GOOD stuff!</vt:lpstr>
      <vt:lpstr>Save the Dates and Enjoy WCW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12th Annual  We Can’t Wait Conference on Early Childhood Mental Health</dc:title>
  <dc:creator>mine</dc:creator>
  <cp:lastModifiedBy>Renee Sievert</cp:lastModifiedBy>
  <cp:revision>54</cp:revision>
  <cp:lastPrinted>2023-09-28T14:36:16Z</cp:lastPrinted>
  <dcterms:created xsi:type="dcterms:W3CDTF">2021-09-21T04:34:29Z</dcterms:created>
  <dcterms:modified xsi:type="dcterms:W3CDTF">2023-09-28T14:38:55Z</dcterms:modified>
</cp:coreProperties>
</file>