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897" r:id="rId1"/>
  </p:sldMasterIdLst>
  <p:notesMasterIdLst>
    <p:notesMasterId r:id="rId26"/>
  </p:notesMasterIdLst>
  <p:handoutMasterIdLst>
    <p:handoutMasterId r:id="rId27"/>
  </p:handoutMasterIdLst>
  <p:sldIdLst>
    <p:sldId id="360" r:id="rId2"/>
    <p:sldId id="296" r:id="rId3"/>
    <p:sldId id="359" r:id="rId4"/>
    <p:sldId id="355" r:id="rId5"/>
    <p:sldId id="356" r:id="rId6"/>
    <p:sldId id="357" r:id="rId7"/>
    <p:sldId id="358" r:id="rId8"/>
    <p:sldId id="333" r:id="rId9"/>
    <p:sldId id="377" r:id="rId10"/>
    <p:sldId id="400" r:id="rId11"/>
    <p:sldId id="300" r:id="rId12"/>
    <p:sldId id="404" r:id="rId13"/>
    <p:sldId id="343" r:id="rId14"/>
    <p:sldId id="340" r:id="rId15"/>
    <p:sldId id="361" r:id="rId16"/>
    <p:sldId id="409" r:id="rId17"/>
    <p:sldId id="416" r:id="rId18"/>
    <p:sldId id="403" r:id="rId19"/>
    <p:sldId id="411" r:id="rId20"/>
    <p:sldId id="417" r:id="rId21"/>
    <p:sldId id="418" r:id="rId22"/>
    <p:sldId id="419" r:id="rId23"/>
    <p:sldId id="406" r:id="rId24"/>
    <p:sldId id="334" r:id="rId25"/>
  </p:sldIdLst>
  <p:sldSz cx="13004800" cy="9753600"/>
  <p:notesSz cx="7010400" cy="92964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ＭＳ Ｐゴシック"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ＭＳ Ｐゴシック"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Helvetica Light"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Helvetica Light"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Helvetica Light"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Helvetica Light"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647"/>
    <p:restoredTop sz="80952" autoAdjust="0"/>
  </p:normalViewPr>
  <p:slideViewPr>
    <p:cSldViewPr>
      <p:cViewPr varScale="1">
        <p:scale>
          <a:sx n="62" d="100"/>
          <a:sy n="62" d="100"/>
        </p:scale>
        <p:origin x="2104" y="192"/>
      </p:cViewPr>
      <p:guideLst>
        <p:guide orient="horz" pos="3072"/>
        <p:guide pos="4096"/>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0" d="100"/>
          <a:sy n="50" d="100"/>
        </p:scale>
        <p:origin x="268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836AC2-9203-40F5-B809-A411CB473BD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1DBBAD26-ED4F-401C-AEA4-5008E2D757AE}">
      <dgm:prSet phldrT="[Text]"/>
      <dgm:spPr/>
      <dgm:t>
        <a:bodyPr/>
        <a:lstStyle/>
        <a:p>
          <a:r>
            <a:rPr lang="en-US" dirty="0"/>
            <a:t>society</a:t>
          </a:r>
        </a:p>
      </dgm:t>
    </dgm:pt>
    <dgm:pt modelId="{13DE6A0D-6736-4861-B5CF-5DFD1A76258A}" type="parTrans" cxnId="{DA4FB307-7AF4-48D5-82FC-483C55C75850}">
      <dgm:prSet/>
      <dgm:spPr/>
      <dgm:t>
        <a:bodyPr/>
        <a:lstStyle/>
        <a:p>
          <a:endParaRPr lang="en-US"/>
        </a:p>
      </dgm:t>
    </dgm:pt>
    <dgm:pt modelId="{C2999CC0-8E9F-4F3D-BB36-FE99B8D11596}" type="sibTrans" cxnId="{DA4FB307-7AF4-48D5-82FC-483C55C75850}">
      <dgm:prSet/>
      <dgm:spPr/>
      <dgm:t>
        <a:bodyPr/>
        <a:lstStyle/>
        <a:p>
          <a:endParaRPr lang="en-US"/>
        </a:p>
      </dgm:t>
    </dgm:pt>
    <dgm:pt modelId="{FDA2D24A-DDF4-4476-B079-D791CD407E7C}">
      <dgm:prSet phldrT="[Text]"/>
      <dgm:spPr/>
      <dgm:t>
        <a:bodyPr/>
        <a:lstStyle/>
        <a:p>
          <a:r>
            <a:rPr lang="en-US" dirty="0"/>
            <a:t>community</a:t>
          </a:r>
        </a:p>
      </dgm:t>
    </dgm:pt>
    <dgm:pt modelId="{44AEAD49-9AC6-4D5B-984B-8FAA3BB1A8C2}" type="parTrans" cxnId="{CE6EF6FB-EDEA-45F0-8EDF-C1B8C9352662}">
      <dgm:prSet/>
      <dgm:spPr/>
      <dgm:t>
        <a:bodyPr/>
        <a:lstStyle/>
        <a:p>
          <a:endParaRPr lang="en-US"/>
        </a:p>
      </dgm:t>
    </dgm:pt>
    <dgm:pt modelId="{ABAE570C-B4DF-40F8-B8E6-650A2AD570DD}" type="sibTrans" cxnId="{CE6EF6FB-EDEA-45F0-8EDF-C1B8C9352662}">
      <dgm:prSet/>
      <dgm:spPr/>
      <dgm:t>
        <a:bodyPr/>
        <a:lstStyle/>
        <a:p>
          <a:endParaRPr lang="en-US"/>
        </a:p>
      </dgm:t>
    </dgm:pt>
    <dgm:pt modelId="{FFB4975D-2659-4C0E-A7BC-A4BBEDFE28D3}">
      <dgm:prSet phldrT="[Text]"/>
      <dgm:spPr/>
      <dgm:t>
        <a:bodyPr/>
        <a:lstStyle/>
        <a:p>
          <a:r>
            <a:rPr lang="en-US" dirty="0"/>
            <a:t>family</a:t>
          </a:r>
        </a:p>
      </dgm:t>
    </dgm:pt>
    <dgm:pt modelId="{ABD02587-3CC2-401D-91F5-9FB363C8D38A}" type="parTrans" cxnId="{B1FBACE7-C2E8-4297-BB35-4E9E2C97FFAF}">
      <dgm:prSet/>
      <dgm:spPr/>
      <dgm:t>
        <a:bodyPr/>
        <a:lstStyle/>
        <a:p>
          <a:endParaRPr lang="en-US"/>
        </a:p>
      </dgm:t>
    </dgm:pt>
    <dgm:pt modelId="{848BE739-8ED2-4272-AB33-03DD65A89740}" type="sibTrans" cxnId="{B1FBACE7-C2E8-4297-BB35-4E9E2C97FFAF}">
      <dgm:prSet/>
      <dgm:spPr/>
      <dgm:t>
        <a:bodyPr/>
        <a:lstStyle/>
        <a:p>
          <a:endParaRPr lang="en-US"/>
        </a:p>
      </dgm:t>
    </dgm:pt>
    <dgm:pt modelId="{4BAE947D-68E5-4786-983D-C721893864A7}">
      <dgm:prSet phldrT="[Text]"/>
      <dgm:spPr/>
      <dgm:t>
        <a:bodyPr/>
        <a:lstStyle/>
        <a:p>
          <a:r>
            <a:rPr lang="en-US" dirty="0"/>
            <a:t>child</a:t>
          </a:r>
        </a:p>
      </dgm:t>
    </dgm:pt>
    <dgm:pt modelId="{D9BD7223-FC33-43DA-9D75-EC8878FC61A1}" type="parTrans" cxnId="{D83F4FF8-AAF9-4D79-B7F1-538634D50E67}">
      <dgm:prSet/>
      <dgm:spPr/>
      <dgm:t>
        <a:bodyPr/>
        <a:lstStyle/>
        <a:p>
          <a:endParaRPr lang="en-US"/>
        </a:p>
      </dgm:t>
    </dgm:pt>
    <dgm:pt modelId="{480C0068-32DD-4355-AD97-6AFD1BB98063}" type="sibTrans" cxnId="{D83F4FF8-AAF9-4D79-B7F1-538634D50E67}">
      <dgm:prSet/>
      <dgm:spPr/>
      <dgm:t>
        <a:bodyPr/>
        <a:lstStyle/>
        <a:p>
          <a:endParaRPr lang="en-US"/>
        </a:p>
      </dgm:t>
    </dgm:pt>
    <dgm:pt modelId="{4169004C-BC0C-41E8-B38E-1C8BD6BF2060}" type="pres">
      <dgm:prSet presAssocID="{11836AC2-9203-40F5-B809-A411CB473BDA}" presName="Name0" presStyleCnt="0">
        <dgm:presLayoutVars>
          <dgm:chMax val="7"/>
          <dgm:resizeHandles val="exact"/>
        </dgm:presLayoutVars>
      </dgm:prSet>
      <dgm:spPr/>
    </dgm:pt>
    <dgm:pt modelId="{34337287-31B1-47BD-BDFB-CF7E460E1CC8}" type="pres">
      <dgm:prSet presAssocID="{11836AC2-9203-40F5-B809-A411CB473BDA}" presName="comp1" presStyleCnt="0"/>
      <dgm:spPr/>
    </dgm:pt>
    <dgm:pt modelId="{9F572159-7789-4C86-9ECD-F6F6606F7210}" type="pres">
      <dgm:prSet presAssocID="{11836AC2-9203-40F5-B809-A411CB473BDA}" presName="circle1" presStyleLbl="node1" presStyleIdx="0" presStyleCnt="4"/>
      <dgm:spPr/>
    </dgm:pt>
    <dgm:pt modelId="{355DC106-2254-4233-9A98-740ACBC730EA}" type="pres">
      <dgm:prSet presAssocID="{11836AC2-9203-40F5-B809-A411CB473BDA}" presName="c1text" presStyleLbl="node1" presStyleIdx="0" presStyleCnt="4">
        <dgm:presLayoutVars>
          <dgm:bulletEnabled val="1"/>
        </dgm:presLayoutVars>
      </dgm:prSet>
      <dgm:spPr/>
    </dgm:pt>
    <dgm:pt modelId="{E92E26DE-6BA6-49C3-8DB9-FDAA9D86E35F}" type="pres">
      <dgm:prSet presAssocID="{11836AC2-9203-40F5-B809-A411CB473BDA}" presName="comp2" presStyleCnt="0"/>
      <dgm:spPr/>
    </dgm:pt>
    <dgm:pt modelId="{2FC42D11-FDD4-44B4-BE85-8166A000CB09}" type="pres">
      <dgm:prSet presAssocID="{11836AC2-9203-40F5-B809-A411CB473BDA}" presName="circle2" presStyleLbl="node1" presStyleIdx="1" presStyleCnt="4"/>
      <dgm:spPr/>
    </dgm:pt>
    <dgm:pt modelId="{2ABE4A51-4938-4996-81B4-913137B0CEC5}" type="pres">
      <dgm:prSet presAssocID="{11836AC2-9203-40F5-B809-A411CB473BDA}" presName="c2text" presStyleLbl="node1" presStyleIdx="1" presStyleCnt="4">
        <dgm:presLayoutVars>
          <dgm:bulletEnabled val="1"/>
        </dgm:presLayoutVars>
      </dgm:prSet>
      <dgm:spPr/>
    </dgm:pt>
    <dgm:pt modelId="{703563C1-5F36-40E7-97D1-7F868F824F1B}" type="pres">
      <dgm:prSet presAssocID="{11836AC2-9203-40F5-B809-A411CB473BDA}" presName="comp3" presStyleCnt="0"/>
      <dgm:spPr/>
    </dgm:pt>
    <dgm:pt modelId="{0FA141D6-6707-4962-9552-6A8F76EB3EEC}" type="pres">
      <dgm:prSet presAssocID="{11836AC2-9203-40F5-B809-A411CB473BDA}" presName="circle3" presStyleLbl="node1" presStyleIdx="2" presStyleCnt="4" custLinFactNeighborX="-1469" custLinFactNeighborY="-1318"/>
      <dgm:spPr/>
    </dgm:pt>
    <dgm:pt modelId="{587EBE1A-7442-4F82-AC25-7808B7F96B75}" type="pres">
      <dgm:prSet presAssocID="{11836AC2-9203-40F5-B809-A411CB473BDA}" presName="c3text" presStyleLbl="node1" presStyleIdx="2" presStyleCnt="4">
        <dgm:presLayoutVars>
          <dgm:bulletEnabled val="1"/>
        </dgm:presLayoutVars>
      </dgm:prSet>
      <dgm:spPr/>
    </dgm:pt>
    <dgm:pt modelId="{C73A36F7-508B-4D90-BF9F-0E42AABE61C0}" type="pres">
      <dgm:prSet presAssocID="{11836AC2-9203-40F5-B809-A411CB473BDA}" presName="comp4" presStyleCnt="0"/>
      <dgm:spPr/>
    </dgm:pt>
    <dgm:pt modelId="{523AE10D-21A3-4F8F-B01F-8F58F0E38658}" type="pres">
      <dgm:prSet presAssocID="{11836AC2-9203-40F5-B809-A411CB473BDA}" presName="circle4" presStyleLbl="node1" presStyleIdx="3" presStyleCnt="4"/>
      <dgm:spPr/>
    </dgm:pt>
    <dgm:pt modelId="{BA404368-1840-4C86-A70B-2270F5480A16}" type="pres">
      <dgm:prSet presAssocID="{11836AC2-9203-40F5-B809-A411CB473BDA}" presName="c4text" presStyleLbl="node1" presStyleIdx="3" presStyleCnt="4">
        <dgm:presLayoutVars>
          <dgm:bulletEnabled val="1"/>
        </dgm:presLayoutVars>
      </dgm:prSet>
      <dgm:spPr/>
    </dgm:pt>
  </dgm:ptLst>
  <dgm:cxnLst>
    <dgm:cxn modelId="{DA4FB307-7AF4-48D5-82FC-483C55C75850}" srcId="{11836AC2-9203-40F5-B809-A411CB473BDA}" destId="{1DBBAD26-ED4F-401C-AEA4-5008E2D757AE}" srcOrd="0" destOrd="0" parTransId="{13DE6A0D-6736-4861-B5CF-5DFD1A76258A}" sibTransId="{C2999CC0-8E9F-4F3D-BB36-FE99B8D11596}"/>
    <dgm:cxn modelId="{37162F0C-C30F-4397-B8E9-AD284957F2F6}" type="presOf" srcId="{FDA2D24A-DDF4-4476-B079-D791CD407E7C}" destId="{2FC42D11-FDD4-44B4-BE85-8166A000CB09}" srcOrd="0" destOrd="0" presId="urn:microsoft.com/office/officeart/2005/8/layout/venn2"/>
    <dgm:cxn modelId="{DE650C3F-63DA-44E8-85BE-A405DFC066C7}" type="presOf" srcId="{FFB4975D-2659-4C0E-A7BC-A4BBEDFE28D3}" destId="{0FA141D6-6707-4962-9552-6A8F76EB3EEC}" srcOrd="0" destOrd="0" presId="urn:microsoft.com/office/officeart/2005/8/layout/venn2"/>
    <dgm:cxn modelId="{2704AD61-6835-44AD-B0F2-8FA2D73A3D57}" type="presOf" srcId="{FFB4975D-2659-4C0E-A7BC-A4BBEDFE28D3}" destId="{587EBE1A-7442-4F82-AC25-7808B7F96B75}" srcOrd="1" destOrd="0" presId="urn:microsoft.com/office/officeart/2005/8/layout/venn2"/>
    <dgm:cxn modelId="{83836281-7575-4ED4-B663-2C372822BED5}" type="presOf" srcId="{11836AC2-9203-40F5-B809-A411CB473BDA}" destId="{4169004C-BC0C-41E8-B38E-1C8BD6BF2060}" srcOrd="0" destOrd="0" presId="urn:microsoft.com/office/officeart/2005/8/layout/venn2"/>
    <dgm:cxn modelId="{DC1CA78B-948B-44B9-83E1-8D7D417B1287}" type="presOf" srcId="{1DBBAD26-ED4F-401C-AEA4-5008E2D757AE}" destId="{355DC106-2254-4233-9A98-740ACBC730EA}" srcOrd="1" destOrd="0" presId="urn:microsoft.com/office/officeart/2005/8/layout/venn2"/>
    <dgm:cxn modelId="{534AE89E-3708-40FC-8DC6-4DF6D191788A}" type="presOf" srcId="{4BAE947D-68E5-4786-983D-C721893864A7}" destId="{523AE10D-21A3-4F8F-B01F-8F58F0E38658}" srcOrd="0" destOrd="0" presId="urn:microsoft.com/office/officeart/2005/8/layout/venn2"/>
    <dgm:cxn modelId="{21FB7DC5-0DB8-42B1-9E78-8CE0DF9DEDA9}" type="presOf" srcId="{FDA2D24A-DDF4-4476-B079-D791CD407E7C}" destId="{2ABE4A51-4938-4996-81B4-913137B0CEC5}" srcOrd="1" destOrd="0" presId="urn:microsoft.com/office/officeart/2005/8/layout/venn2"/>
    <dgm:cxn modelId="{D3691FDE-61AC-4356-A8BF-56F3DA5D75C4}" type="presOf" srcId="{1DBBAD26-ED4F-401C-AEA4-5008E2D757AE}" destId="{9F572159-7789-4C86-9ECD-F6F6606F7210}" srcOrd="0" destOrd="0" presId="urn:microsoft.com/office/officeart/2005/8/layout/venn2"/>
    <dgm:cxn modelId="{E0D727E2-0DB2-481F-83A0-53D53521738C}" type="presOf" srcId="{4BAE947D-68E5-4786-983D-C721893864A7}" destId="{BA404368-1840-4C86-A70B-2270F5480A16}" srcOrd="1" destOrd="0" presId="urn:microsoft.com/office/officeart/2005/8/layout/venn2"/>
    <dgm:cxn modelId="{B1FBACE7-C2E8-4297-BB35-4E9E2C97FFAF}" srcId="{11836AC2-9203-40F5-B809-A411CB473BDA}" destId="{FFB4975D-2659-4C0E-A7BC-A4BBEDFE28D3}" srcOrd="2" destOrd="0" parTransId="{ABD02587-3CC2-401D-91F5-9FB363C8D38A}" sibTransId="{848BE739-8ED2-4272-AB33-03DD65A89740}"/>
    <dgm:cxn modelId="{D83F4FF8-AAF9-4D79-B7F1-538634D50E67}" srcId="{11836AC2-9203-40F5-B809-A411CB473BDA}" destId="{4BAE947D-68E5-4786-983D-C721893864A7}" srcOrd="3" destOrd="0" parTransId="{D9BD7223-FC33-43DA-9D75-EC8878FC61A1}" sibTransId="{480C0068-32DD-4355-AD97-6AFD1BB98063}"/>
    <dgm:cxn modelId="{CE6EF6FB-EDEA-45F0-8EDF-C1B8C9352662}" srcId="{11836AC2-9203-40F5-B809-A411CB473BDA}" destId="{FDA2D24A-DDF4-4476-B079-D791CD407E7C}" srcOrd="1" destOrd="0" parTransId="{44AEAD49-9AC6-4D5B-984B-8FAA3BB1A8C2}" sibTransId="{ABAE570C-B4DF-40F8-B8E6-650A2AD570DD}"/>
    <dgm:cxn modelId="{551482B1-82FD-4072-AD68-9CB9D646F293}" type="presParOf" srcId="{4169004C-BC0C-41E8-B38E-1C8BD6BF2060}" destId="{34337287-31B1-47BD-BDFB-CF7E460E1CC8}" srcOrd="0" destOrd="0" presId="urn:microsoft.com/office/officeart/2005/8/layout/venn2"/>
    <dgm:cxn modelId="{6C0379B4-6D8A-4A4A-97C9-6C424E3A7A87}" type="presParOf" srcId="{34337287-31B1-47BD-BDFB-CF7E460E1CC8}" destId="{9F572159-7789-4C86-9ECD-F6F6606F7210}" srcOrd="0" destOrd="0" presId="urn:microsoft.com/office/officeart/2005/8/layout/venn2"/>
    <dgm:cxn modelId="{E9F97867-0DBE-4F6B-9B27-4C8180F5BC23}" type="presParOf" srcId="{34337287-31B1-47BD-BDFB-CF7E460E1CC8}" destId="{355DC106-2254-4233-9A98-740ACBC730EA}" srcOrd="1" destOrd="0" presId="urn:microsoft.com/office/officeart/2005/8/layout/venn2"/>
    <dgm:cxn modelId="{1F1537A6-411A-4D5A-9C99-A3FE5F2886F0}" type="presParOf" srcId="{4169004C-BC0C-41E8-B38E-1C8BD6BF2060}" destId="{E92E26DE-6BA6-49C3-8DB9-FDAA9D86E35F}" srcOrd="1" destOrd="0" presId="urn:microsoft.com/office/officeart/2005/8/layout/venn2"/>
    <dgm:cxn modelId="{CDB0735C-F4A1-4B98-8141-74F5F4F72158}" type="presParOf" srcId="{E92E26DE-6BA6-49C3-8DB9-FDAA9D86E35F}" destId="{2FC42D11-FDD4-44B4-BE85-8166A000CB09}" srcOrd="0" destOrd="0" presId="urn:microsoft.com/office/officeart/2005/8/layout/venn2"/>
    <dgm:cxn modelId="{871D48CA-E334-4216-8FD6-CB7EFE0E61D3}" type="presParOf" srcId="{E92E26DE-6BA6-49C3-8DB9-FDAA9D86E35F}" destId="{2ABE4A51-4938-4996-81B4-913137B0CEC5}" srcOrd="1" destOrd="0" presId="urn:microsoft.com/office/officeart/2005/8/layout/venn2"/>
    <dgm:cxn modelId="{743401DC-B853-4F0E-ADB8-084DC85E58C0}" type="presParOf" srcId="{4169004C-BC0C-41E8-B38E-1C8BD6BF2060}" destId="{703563C1-5F36-40E7-97D1-7F868F824F1B}" srcOrd="2" destOrd="0" presId="urn:microsoft.com/office/officeart/2005/8/layout/venn2"/>
    <dgm:cxn modelId="{888C0E4B-CF9F-44B3-9D54-38C636EAB0ED}" type="presParOf" srcId="{703563C1-5F36-40E7-97D1-7F868F824F1B}" destId="{0FA141D6-6707-4962-9552-6A8F76EB3EEC}" srcOrd="0" destOrd="0" presId="urn:microsoft.com/office/officeart/2005/8/layout/venn2"/>
    <dgm:cxn modelId="{BA5B2A00-5F40-42E9-81B7-874E74E557AF}" type="presParOf" srcId="{703563C1-5F36-40E7-97D1-7F868F824F1B}" destId="{587EBE1A-7442-4F82-AC25-7808B7F96B75}" srcOrd="1" destOrd="0" presId="urn:microsoft.com/office/officeart/2005/8/layout/venn2"/>
    <dgm:cxn modelId="{B89B58B2-E3D8-464A-B62A-37729BD33848}" type="presParOf" srcId="{4169004C-BC0C-41E8-B38E-1C8BD6BF2060}" destId="{C73A36F7-508B-4D90-BF9F-0E42AABE61C0}" srcOrd="3" destOrd="0" presId="urn:microsoft.com/office/officeart/2005/8/layout/venn2"/>
    <dgm:cxn modelId="{B4CC66CD-A981-4649-ADC2-589AB3F2ED3C}" type="presParOf" srcId="{C73A36F7-508B-4D90-BF9F-0E42AABE61C0}" destId="{523AE10D-21A3-4F8F-B01F-8F58F0E38658}" srcOrd="0" destOrd="0" presId="urn:microsoft.com/office/officeart/2005/8/layout/venn2"/>
    <dgm:cxn modelId="{40BEE00C-F3B7-431F-A636-579BE98DA0B0}" type="presParOf" srcId="{C73A36F7-508B-4D90-BF9F-0E42AABE61C0}" destId="{BA404368-1840-4C86-A70B-2270F5480A16}"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45D85-0430-4EBE-A081-1C3C69636D5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67B4B2FF-B198-4451-A2E6-71C71095A7EF}">
      <dgm:prSet phldrT="[Text]"/>
      <dgm:spPr/>
      <dgm:t>
        <a:bodyPr/>
        <a:lstStyle/>
        <a:p>
          <a:r>
            <a:rPr lang="en-US" dirty="0"/>
            <a:t>Plans &amp; Decisions</a:t>
          </a:r>
        </a:p>
      </dgm:t>
    </dgm:pt>
    <dgm:pt modelId="{B983A5F1-7E32-4DCE-A054-B55D12C229CE}" type="parTrans" cxnId="{1752BD15-1F94-4D01-9AB2-E87CFDC25287}">
      <dgm:prSet/>
      <dgm:spPr/>
      <dgm:t>
        <a:bodyPr/>
        <a:lstStyle/>
        <a:p>
          <a:endParaRPr lang="en-US"/>
        </a:p>
      </dgm:t>
    </dgm:pt>
    <dgm:pt modelId="{5FC621F9-8883-46F9-BC93-6A89A56D76ED}" type="sibTrans" cxnId="{1752BD15-1F94-4D01-9AB2-E87CFDC25287}">
      <dgm:prSet/>
      <dgm:spPr/>
      <dgm:t>
        <a:bodyPr/>
        <a:lstStyle/>
        <a:p>
          <a:endParaRPr lang="en-US"/>
        </a:p>
      </dgm:t>
    </dgm:pt>
    <dgm:pt modelId="{5205055D-8F0F-4777-8713-4AE90C2D7BC0}">
      <dgm:prSet phldrT="[Text]"/>
      <dgm:spPr/>
      <dgm:t>
        <a:bodyPr/>
        <a:lstStyle/>
        <a:p>
          <a:r>
            <a:rPr lang="en-US" dirty="0"/>
            <a:t>Child’s response to strategies</a:t>
          </a:r>
        </a:p>
      </dgm:t>
    </dgm:pt>
    <dgm:pt modelId="{1008BAB7-2204-4874-B4B0-6C51D5A9642B}" type="parTrans" cxnId="{12349520-76EE-4E57-8561-A679DD12FD16}">
      <dgm:prSet/>
      <dgm:spPr/>
      <dgm:t>
        <a:bodyPr/>
        <a:lstStyle/>
        <a:p>
          <a:endParaRPr lang="en-US"/>
        </a:p>
      </dgm:t>
    </dgm:pt>
    <dgm:pt modelId="{C6C2DEDC-619A-4F63-9B27-F889AC679936}" type="sibTrans" cxnId="{12349520-76EE-4E57-8561-A679DD12FD16}">
      <dgm:prSet/>
      <dgm:spPr/>
      <dgm:t>
        <a:bodyPr/>
        <a:lstStyle/>
        <a:p>
          <a:endParaRPr lang="en-US"/>
        </a:p>
      </dgm:t>
    </dgm:pt>
    <dgm:pt modelId="{4291FAAD-954C-4DA1-8CEF-5DAD1B5B9B5E}">
      <dgm:prSet phldrT="[Text]"/>
      <dgm:spPr/>
      <dgm:t>
        <a:bodyPr/>
        <a:lstStyle/>
        <a:p>
          <a:r>
            <a:rPr lang="en-US" dirty="0"/>
            <a:t>Community Care Licensing</a:t>
          </a:r>
        </a:p>
      </dgm:t>
    </dgm:pt>
    <dgm:pt modelId="{788CF729-5485-4163-A15D-A32CEC52E691}" type="parTrans" cxnId="{898335DC-8C57-4005-9618-E73BF6F6BD56}">
      <dgm:prSet/>
      <dgm:spPr/>
      <dgm:t>
        <a:bodyPr/>
        <a:lstStyle/>
        <a:p>
          <a:endParaRPr lang="en-US"/>
        </a:p>
      </dgm:t>
    </dgm:pt>
    <dgm:pt modelId="{7F1783EB-2B13-47A3-812E-AD68FDA3841A}" type="sibTrans" cxnId="{898335DC-8C57-4005-9618-E73BF6F6BD56}">
      <dgm:prSet/>
      <dgm:spPr/>
      <dgm:t>
        <a:bodyPr/>
        <a:lstStyle/>
        <a:p>
          <a:endParaRPr lang="en-US"/>
        </a:p>
      </dgm:t>
    </dgm:pt>
    <dgm:pt modelId="{E2426483-FA8A-468C-B08C-A6D5D6CD271A}">
      <dgm:prSet phldrT="[Text]"/>
      <dgm:spPr/>
      <dgm:t>
        <a:bodyPr/>
        <a:lstStyle/>
        <a:p>
          <a:r>
            <a:rPr lang="en-US" dirty="0"/>
            <a:t>Classroom safety</a:t>
          </a:r>
        </a:p>
        <a:p>
          <a:r>
            <a:rPr lang="en-US" dirty="0"/>
            <a:t>(Peers and Families’ perspective)</a:t>
          </a:r>
        </a:p>
      </dgm:t>
    </dgm:pt>
    <dgm:pt modelId="{17654695-064B-4272-8605-3188659877F9}" type="parTrans" cxnId="{AE002A42-DB96-448C-8C58-12EC9B063924}">
      <dgm:prSet/>
      <dgm:spPr/>
      <dgm:t>
        <a:bodyPr/>
        <a:lstStyle/>
        <a:p>
          <a:endParaRPr lang="en-US"/>
        </a:p>
      </dgm:t>
    </dgm:pt>
    <dgm:pt modelId="{58A45D5E-E3D2-4BE7-95B1-38E6AEB76279}" type="sibTrans" cxnId="{AE002A42-DB96-448C-8C58-12EC9B063924}">
      <dgm:prSet/>
      <dgm:spPr/>
      <dgm:t>
        <a:bodyPr/>
        <a:lstStyle/>
        <a:p>
          <a:endParaRPr lang="en-US"/>
        </a:p>
      </dgm:t>
    </dgm:pt>
    <dgm:pt modelId="{8F5DDABA-BCB8-49A6-B6CE-4FE36B59A55F}">
      <dgm:prSet phldrT="[Text]"/>
      <dgm:spPr/>
      <dgm:t>
        <a:bodyPr/>
        <a:lstStyle/>
        <a:p>
          <a:r>
            <a:rPr lang="en-US" dirty="0"/>
            <a:t>Teacher’s</a:t>
          </a:r>
        </a:p>
        <a:p>
          <a:r>
            <a:rPr lang="en-US" dirty="0"/>
            <a:t>Stress Level</a:t>
          </a:r>
        </a:p>
      </dgm:t>
    </dgm:pt>
    <dgm:pt modelId="{9FB6CB3E-5DA4-4C01-9DB4-9FF3C4F90A81}" type="parTrans" cxnId="{A966BBB6-03FA-4AC3-8CDD-1996F2BBD2F2}">
      <dgm:prSet/>
      <dgm:spPr/>
      <dgm:t>
        <a:bodyPr/>
        <a:lstStyle/>
        <a:p>
          <a:endParaRPr lang="en-US"/>
        </a:p>
      </dgm:t>
    </dgm:pt>
    <dgm:pt modelId="{913ADDC5-B7A3-49DC-AC5E-21EDD4D7AA9F}" type="sibTrans" cxnId="{A966BBB6-03FA-4AC3-8CDD-1996F2BBD2F2}">
      <dgm:prSet/>
      <dgm:spPr/>
      <dgm:t>
        <a:bodyPr/>
        <a:lstStyle/>
        <a:p>
          <a:endParaRPr lang="en-US"/>
        </a:p>
      </dgm:t>
    </dgm:pt>
    <dgm:pt modelId="{52308F9F-3D99-4A99-987F-412D0E89674E}">
      <dgm:prSet/>
      <dgm:spPr/>
      <dgm:t>
        <a:bodyPr/>
        <a:lstStyle/>
        <a:p>
          <a:r>
            <a:rPr lang="en-US" dirty="0"/>
            <a:t>Family’s level of engagement </a:t>
          </a:r>
        </a:p>
      </dgm:t>
    </dgm:pt>
    <dgm:pt modelId="{B21F5F27-2C7C-4005-82C0-30D237458A26}" type="parTrans" cxnId="{37389B45-E28F-4E82-86D1-DA0847D69535}">
      <dgm:prSet/>
      <dgm:spPr/>
      <dgm:t>
        <a:bodyPr/>
        <a:lstStyle/>
        <a:p>
          <a:endParaRPr lang="en-US"/>
        </a:p>
      </dgm:t>
    </dgm:pt>
    <dgm:pt modelId="{72B15557-F445-4927-BF0E-03FED40494E5}" type="sibTrans" cxnId="{37389B45-E28F-4E82-86D1-DA0847D69535}">
      <dgm:prSet/>
      <dgm:spPr/>
    </dgm:pt>
    <dgm:pt modelId="{CC59A0BD-3991-4547-950F-261101000A77}" type="pres">
      <dgm:prSet presAssocID="{E8E45D85-0430-4EBE-A081-1C3C69636D50}" presName="Name0" presStyleCnt="0">
        <dgm:presLayoutVars>
          <dgm:chMax val="1"/>
          <dgm:dir/>
          <dgm:animLvl val="ctr"/>
          <dgm:resizeHandles val="exact"/>
        </dgm:presLayoutVars>
      </dgm:prSet>
      <dgm:spPr/>
    </dgm:pt>
    <dgm:pt modelId="{18250637-776C-4C36-A9BD-B9D8AE8A4BF4}" type="pres">
      <dgm:prSet presAssocID="{67B4B2FF-B198-4451-A2E6-71C71095A7EF}" presName="centerShape" presStyleLbl="node0" presStyleIdx="0" presStyleCnt="1"/>
      <dgm:spPr/>
    </dgm:pt>
    <dgm:pt modelId="{1872537D-49A8-4931-93B9-8CB242B7A595}" type="pres">
      <dgm:prSet presAssocID="{1008BAB7-2204-4874-B4B0-6C51D5A9642B}" presName="parTrans" presStyleLbl="sibTrans2D1" presStyleIdx="0" presStyleCnt="5"/>
      <dgm:spPr/>
    </dgm:pt>
    <dgm:pt modelId="{C5C6813E-9D6B-42AB-AEA7-7620AB7E2941}" type="pres">
      <dgm:prSet presAssocID="{1008BAB7-2204-4874-B4B0-6C51D5A9642B}" presName="connectorText" presStyleLbl="sibTrans2D1" presStyleIdx="0" presStyleCnt="5"/>
      <dgm:spPr/>
    </dgm:pt>
    <dgm:pt modelId="{EB881F4B-6546-4594-9F9C-910C4AD767BA}" type="pres">
      <dgm:prSet presAssocID="{5205055D-8F0F-4777-8713-4AE90C2D7BC0}" presName="node" presStyleLbl="node1" presStyleIdx="0" presStyleCnt="5">
        <dgm:presLayoutVars>
          <dgm:bulletEnabled val="1"/>
        </dgm:presLayoutVars>
      </dgm:prSet>
      <dgm:spPr/>
    </dgm:pt>
    <dgm:pt modelId="{1562F84D-2FF8-4A02-9A3E-E9A851E1F8AB}" type="pres">
      <dgm:prSet presAssocID="{788CF729-5485-4163-A15D-A32CEC52E691}" presName="parTrans" presStyleLbl="sibTrans2D1" presStyleIdx="1" presStyleCnt="5"/>
      <dgm:spPr/>
    </dgm:pt>
    <dgm:pt modelId="{6BA7DA58-1F4F-4E86-8A6C-88471C754C88}" type="pres">
      <dgm:prSet presAssocID="{788CF729-5485-4163-A15D-A32CEC52E691}" presName="connectorText" presStyleLbl="sibTrans2D1" presStyleIdx="1" presStyleCnt="5"/>
      <dgm:spPr/>
    </dgm:pt>
    <dgm:pt modelId="{BBE51153-063D-4A08-916D-570E77D07964}" type="pres">
      <dgm:prSet presAssocID="{4291FAAD-954C-4DA1-8CEF-5DAD1B5B9B5E}" presName="node" presStyleLbl="node1" presStyleIdx="1" presStyleCnt="5">
        <dgm:presLayoutVars>
          <dgm:bulletEnabled val="1"/>
        </dgm:presLayoutVars>
      </dgm:prSet>
      <dgm:spPr/>
    </dgm:pt>
    <dgm:pt modelId="{FEC18057-7F0F-46E2-9037-9A8D78C8E507}" type="pres">
      <dgm:prSet presAssocID="{17654695-064B-4272-8605-3188659877F9}" presName="parTrans" presStyleLbl="sibTrans2D1" presStyleIdx="2" presStyleCnt="5"/>
      <dgm:spPr/>
    </dgm:pt>
    <dgm:pt modelId="{33AFA904-4A05-4DD2-AF54-8AD8FFFD4ED2}" type="pres">
      <dgm:prSet presAssocID="{17654695-064B-4272-8605-3188659877F9}" presName="connectorText" presStyleLbl="sibTrans2D1" presStyleIdx="2" presStyleCnt="5"/>
      <dgm:spPr/>
    </dgm:pt>
    <dgm:pt modelId="{88F512A7-EBB2-424F-9444-3B699149C81C}" type="pres">
      <dgm:prSet presAssocID="{E2426483-FA8A-468C-B08C-A6D5D6CD271A}" presName="node" presStyleLbl="node1" presStyleIdx="2" presStyleCnt="5">
        <dgm:presLayoutVars>
          <dgm:bulletEnabled val="1"/>
        </dgm:presLayoutVars>
      </dgm:prSet>
      <dgm:spPr/>
    </dgm:pt>
    <dgm:pt modelId="{620173AC-CE2F-4EDC-8D86-FCA347A9FF65}" type="pres">
      <dgm:prSet presAssocID="{9FB6CB3E-5DA4-4C01-9DB4-9FF3C4F90A81}" presName="parTrans" presStyleLbl="sibTrans2D1" presStyleIdx="3" presStyleCnt="5"/>
      <dgm:spPr/>
    </dgm:pt>
    <dgm:pt modelId="{72045A04-70A6-420B-92ED-7455C89D4093}" type="pres">
      <dgm:prSet presAssocID="{9FB6CB3E-5DA4-4C01-9DB4-9FF3C4F90A81}" presName="connectorText" presStyleLbl="sibTrans2D1" presStyleIdx="3" presStyleCnt="5"/>
      <dgm:spPr/>
    </dgm:pt>
    <dgm:pt modelId="{7B01680E-2A50-47B0-A587-3FC9AE53B2D0}" type="pres">
      <dgm:prSet presAssocID="{8F5DDABA-BCB8-49A6-B6CE-4FE36B59A55F}" presName="node" presStyleLbl="node1" presStyleIdx="3" presStyleCnt="5">
        <dgm:presLayoutVars>
          <dgm:bulletEnabled val="1"/>
        </dgm:presLayoutVars>
      </dgm:prSet>
      <dgm:spPr/>
    </dgm:pt>
    <dgm:pt modelId="{2390065A-3EAC-4C05-8609-71E046FCF3FF}" type="pres">
      <dgm:prSet presAssocID="{B21F5F27-2C7C-4005-82C0-30D237458A26}" presName="parTrans" presStyleLbl="sibTrans2D1" presStyleIdx="4" presStyleCnt="5"/>
      <dgm:spPr/>
    </dgm:pt>
    <dgm:pt modelId="{55C79997-C1D8-4366-B148-24A3B9D3CF11}" type="pres">
      <dgm:prSet presAssocID="{B21F5F27-2C7C-4005-82C0-30D237458A26}" presName="connectorText" presStyleLbl="sibTrans2D1" presStyleIdx="4" presStyleCnt="5"/>
      <dgm:spPr/>
    </dgm:pt>
    <dgm:pt modelId="{DE05BF27-A739-4CCA-9AE0-CC3140100D7C}" type="pres">
      <dgm:prSet presAssocID="{52308F9F-3D99-4A99-987F-412D0E89674E}" presName="node" presStyleLbl="node1" presStyleIdx="4" presStyleCnt="5">
        <dgm:presLayoutVars>
          <dgm:bulletEnabled val="1"/>
        </dgm:presLayoutVars>
      </dgm:prSet>
      <dgm:spPr/>
    </dgm:pt>
  </dgm:ptLst>
  <dgm:cxnLst>
    <dgm:cxn modelId="{C638C006-203F-46BF-BE65-32C6FCD53E68}" type="presOf" srcId="{9FB6CB3E-5DA4-4C01-9DB4-9FF3C4F90A81}" destId="{72045A04-70A6-420B-92ED-7455C89D4093}" srcOrd="1" destOrd="0" presId="urn:microsoft.com/office/officeart/2005/8/layout/radial5"/>
    <dgm:cxn modelId="{1752BD15-1F94-4D01-9AB2-E87CFDC25287}" srcId="{E8E45D85-0430-4EBE-A081-1C3C69636D50}" destId="{67B4B2FF-B198-4451-A2E6-71C71095A7EF}" srcOrd="0" destOrd="0" parTransId="{B983A5F1-7E32-4DCE-A054-B55D12C229CE}" sibTransId="{5FC621F9-8883-46F9-BC93-6A89A56D76ED}"/>
    <dgm:cxn modelId="{E300B11A-0FCC-480A-B343-70E1F8CF2990}" type="presOf" srcId="{E8E45D85-0430-4EBE-A081-1C3C69636D50}" destId="{CC59A0BD-3991-4547-950F-261101000A77}" srcOrd="0" destOrd="0" presId="urn:microsoft.com/office/officeart/2005/8/layout/radial5"/>
    <dgm:cxn modelId="{12349520-76EE-4E57-8561-A679DD12FD16}" srcId="{67B4B2FF-B198-4451-A2E6-71C71095A7EF}" destId="{5205055D-8F0F-4777-8713-4AE90C2D7BC0}" srcOrd="0" destOrd="0" parTransId="{1008BAB7-2204-4874-B4B0-6C51D5A9642B}" sibTransId="{C6C2DEDC-619A-4F63-9B27-F889AC679936}"/>
    <dgm:cxn modelId="{D4CD162B-1CA7-4DA3-9141-0375493B7B14}" type="presOf" srcId="{1008BAB7-2204-4874-B4B0-6C51D5A9642B}" destId="{C5C6813E-9D6B-42AB-AEA7-7620AB7E2941}" srcOrd="1" destOrd="0" presId="urn:microsoft.com/office/officeart/2005/8/layout/radial5"/>
    <dgm:cxn modelId="{55B1DE2D-5767-4D1E-9F29-A0C7AA92CA42}" type="presOf" srcId="{1008BAB7-2204-4874-B4B0-6C51D5A9642B}" destId="{1872537D-49A8-4931-93B9-8CB242B7A595}" srcOrd="0" destOrd="0" presId="urn:microsoft.com/office/officeart/2005/8/layout/radial5"/>
    <dgm:cxn modelId="{AE002A42-DB96-448C-8C58-12EC9B063924}" srcId="{67B4B2FF-B198-4451-A2E6-71C71095A7EF}" destId="{E2426483-FA8A-468C-B08C-A6D5D6CD271A}" srcOrd="2" destOrd="0" parTransId="{17654695-064B-4272-8605-3188659877F9}" sibTransId="{58A45D5E-E3D2-4BE7-95B1-38E6AEB76279}"/>
    <dgm:cxn modelId="{0A298C64-BF00-4C12-B920-7B331FC8CC1E}" type="presOf" srcId="{788CF729-5485-4163-A15D-A32CEC52E691}" destId="{1562F84D-2FF8-4A02-9A3E-E9A851E1F8AB}" srcOrd="0" destOrd="0" presId="urn:microsoft.com/office/officeart/2005/8/layout/radial5"/>
    <dgm:cxn modelId="{37389B45-E28F-4E82-86D1-DA0847D69535}" srcId="{67B4B2FF-B198-4451-A2E6-71C71095A7EF}" destId="{52308F9F-3D99-4A99-987F-412D0E89674E}" srcOrd="4" destOrd="0" parTransId="{B21F5F27-2C7C-4005-82C0-30D237458A26}" sibTransId="{72B15557-F445-4927-BF0E-03FED40494E5}"/>
    <dgm:cxn modelId="{19AB4F6E-20C3-4083-830B-0D3CB278A79A}" type="presOf" srcId="{B21F5F27-2C7C-4005-82C0-30D237458A26}" destId="{55C79997-C1D8-4366-B148-24A3B9D3CF11}" srcOrd="1" destOrd="0" presId="urn:microsoft.com/office/officeart/2005/8/layout/radial5"/>
    <dgm:cxn modelId="{37005177-FDD7-4184-A569-E112B0AD5F6B}" type="presOf" srcId="{B21F5F27-2C7C-4005-82C0-30D237458A26}" destId="{2390065A-3EAC-4C05-8609-71E046FCF3FF}" srcOrd="0" destOrd="0" presId="urn:microsoft.com/office/officeart/2005/8/layout/radial5"/>
    <dgm:cxn modelId="{4290A87C-E0B4-469F-9B34-387A271A930F}" type="presOf" srcId="{5205055D-8F0F-4777-8713-4AE90C2D7BC0}" destId="{EB881F4B-6546-4594-9F9C-910C4AD767BA}" srcOrd="0" destOrd="0" presId="urn:microsoft.com/office/officeart/2005/8/layout/radial5"/>
    <dgm:cxn modelId="{3BEFE68F-23AE-46FE-A33E-3AD5B4D6FC5A}" type="presOf" srcId="{8F5DDABA-BCB8-49A6-B6CE-4FE36B59A55F}" destId="{7B01680E-2A50-47B0-A587-3FC9AE53B2D0}" srcOrd="0" destOrd="0" presId="urn:microsoft.com/office/officeart/2005/8/layout/radial5"/>
    <dgm:cxn modelId="{C86E2DA0-3687-4764-AD7C-B4EC9B34D830}" type="presOf" srcId="{788CF729-5485-4163-A15D-A32CEC52E691}" destId="{6BA7DA58-1F4F-4E86-8A6C-88471C754C88}" srcOrd="1" destOrd="0" presId="urn:microsoft.com/office/officeart/2005/8/layout/radial5"/>
    <dgm:cxn modelId="{BA7263A1-7240-444D-A2DD-4F58D98C83F8}" type="presOf" srcId="{17654695-064B-4272-8605-3188659877F9}" destId="{FEC18057-7F0F-46E2-9037-9A8D78C8E507}" srcOrd="0" destOrd="0" presId="urn:microsoft.com/office/officeart/2005/8/layout/radial5"/>
    <dgm:cxn modelId="{827B63AF-C23D-4FD2-A8A9-187386962666}" type="presOf" srcId="{9FB6CB3E-5DA4-4C01-9DB4-9FF3C4F90A81}" destId="{620173AC-CE2F-4EDC-8D86-FCA347A9FF65}" srcOrd="0" destOrd="0" presId="urn:microsoft.com/office/officeart/2005/8/layout/radial5"/>
    <dgm:cxn modelId="{A966BBB6-03FA-4AC3-8CDD-1996F2BBD2F2}" srcId="{67B4B2FF-B198-4451-A2E6-71C71095A7EF}" destId="{8F5DDABA-BCB8-49A6-B6CE-4FE36B59A55F}" srcOrd="3" destOrd="0" parTransId="{9FB6CB3E-5DA4-4C01-9DB4-9FF3C4F90A81}" sibTransId="{913ADDC5-B7A3-49DC-AC5E-21EDD4D7AA9F}"/>
    <dgm:cxn modelId="{898335DC-8C57-4005-9618-E73BF6F6BD56}" srcId="{67B4B2FF-B198-4451-A2E6-71C71095A7EF}" destId="{4291FAAD-954C-4DA1-8CEF-5DAD1B5B9B5E}" srcOrd="1" destOrd="0" parTransId="{788CF729-5485-4163-A15D-A32CEC52E691}" sibTransId="{7F1783EB-2B13-47A3-812E-AD68FDA3841A}"/>
    <dgm:cxn modelId="{1D2B36E1-C774-47CF-BB3E-FA94B2349D33}" type="presOf" srcId="{17654695-064B-4272-8605-3188659877F9}" destId="{33AFA904-4A05-4DD2-AF54-8AD8FFFD4ED2}" srcOrd="1" destOrd="0" presId="urn:microsoft.com/office/officeart/2005/8/layout/radial5"/>
    <dgm:cxn modelId="{925DACE6-666B-4059-914A-BE1F06E0E42F}" type="presOf" srcId="{4291FAAD-954C-4DA1-8CEF-5DAD1B5B9B5E}" destId="{BBE51153-063D-4A08-916D-570E77D07964}" srcOrd="0" destOrd="0" presId="urn:microsoft.com/office/officeart/2005/8/layout/radial5"/>
    <dgm:cxn modelId="{62B02CE8-0C2B-424E-8C9E-4E160EB83D22}" type="presOf" srcId="{52308F9F-3D99-4A99-987F-412D0E89674E}" destId="{DE05BF27-A739-4CCA-9AE0-CC3140100D7C}" srcOrd="0" destOrd="0" presId="urn:microsoft.com/office/officeart/2005/8/layout/radial5"/>
    <dgm:cxn modelId="{11E218EE-2BD6-4D70-AD38-648ACC756EA9}" type="presOf" srcId="{E2426483-FA8A-468C-B08C-A6D5D6CD271A}" destId="{88F512A7-EBB2-424F-9444-3B699149C81C}" srcOrd="0" destOrd="0" presId="urn:microsoft.com/office/officeart/2005/8/layout/radial5"/>
    <dgm:cxn modelId="{F9A7D9F6-8B52-4C5E-A957-4EB7CF445B74}" type="presOf" srcId="{67B4B2FF-B198-4451-A2E6-71C71095A7EF}" destId="{18250637-776C-4C36-A9BD-B9D8AE8A4BF4}" srcOrd="0" destOrd="0" presId="urn:microsoft.com/office/officeart/2005/8/layout/radial5"/>
    <dgm:cxn modelId="{3C94A726-2386-42D6-A23F-404AB310A26C}" type="presParOf" srcId="{CC59A0BD-3991-4547-950F-261101000A77}" destId="{18250637-776C-4C36-A9BD-B9D8AE8A4BF4}" srcOrd="0" destOrd="0" presId="urn:microsoft.com/office/officeart/2005/8/layout/radial5"/>
    <dgm:cxn modelId="{A19D194F-F8DE-4EFF-922F-ABCA58DB4FC1}" type="presParOf" srcId="{CC59A0BD-3991-4547-950F-261101000A77}" destId="{1872537D-49A8-4931-93B9-8CB242B7A595}" srcOrd="1" destOrd="0" presId="urn:microsoft.com/office/officeart/2005/8/layout/radial5"/>
    <dgm:cxn modelId="{0F10AF17-B2C3-476C-881D-2649BA2631EF}" type="presParOf" srcId="{1872537D-49A8-4931-93B9-8CB242B7A595}" destId="{C5C6813E-9D6B-42AB-AEA7-7620AB7E2941}" srcOrd="0" destOrd="0" presId="urn:microsoft.com/office/officeart/2005/8/layout/radial5"/>
    <dgm:cxn modelId="{D1576E0F-7AC9-40E7-8960-5F3C25229644}" type="presParOf" srcId="{CC59A0BD-3991-4547-950F-261101000A77}" destId="{EB881F4B-6546-4594-9F9C-910C4AD767BA}" srcOrd="2" destOrd="0" presId="urn:microsoft.com/office/officeart/2005/8/layout/radial5"/>
    <dgm:cxn modelId="{C73A0262-0CFE-4CB6-AC3E-CB4913E28FC6}" type="presParOf" srcId="{CC59A0BD-3991-4547-950F-261101000A77}" destId="{1562F84D-2FF8-4A02-9A3E-E9A851E1F8AB}" srcOrd="3" destOrd="0" presId="urn:microsoft.com/office/officeart/2005/8/layout/radial5"/>
    <dgm:cxn modelId="{F5E1D08A-87FA-4471-BF33-57515D2EC7F6}" type="presParOf" srcId="{1562F84D-2FF8-4A02-9A3E-E9A851E1F8AB}" destId="{6BA7DA58-1F4F-4E86-8A6C-88471C754C88}" srcOrd="0" destOrd="0" presId="urn:microsoft.com/office/officeart/2005/8/layout/radial5"/>
    <dgm:cxn modelId="{58435095-8AD5-4E0B-B734-520396F3DD1B}" type="presParOf" srcId="{CC59A0BD-3991-4547-950F-261101000A77}" destId="{BBE51153-063D-4A08-916D-570E77D07964}" srcOrd="4" destOrd="0" presId="urn:microsoft.com/office/officeart/2005/8/layout/radial5"/>
    <dgm:cxn modelId="{4FDEF9F8-D6BA-42CA-A2B0-46C1C6D07986}" type="presParOf" srcId="{CC59A0BD-3991-4547-950F-261101000A77}" destId="{FEC18057-7F0F-46E2-9037-9A8D78C8E507}" srcOrd="5" destOrd="0" presId="urn:microsoft.com/office/officeart/2005/8/layout/radial5"/>
    <dgm:cxn modelId="{E45051F4-9547-4BDF-AD7C-C88B94499D3E}" type="presParOf" srcId="{FEC18057-7F0F-46E2-9037-9A8D78C8E507}" destId="{33AFA904-4A05-4DD2-AF54-8AD8FFFD4ED2}" srcOrd="0" destOrd="0" presId="urn:microsoft.com/office/officeart/2005/8/layout/radial5"/>
    <dgm:cxn modelId="{F441A10D-B936-4F81-8250-3D9E4D2CD6AE}" type="presParOf" srcId="{CC59A0BD-3991-4547-950F-261101000A77}" destId="{88F512A7-EBB2-424F-9444-3B699149C81C}" srcOrd="6" destOrd="0" presId="urn:microsoft.com/office/officeart/2005/8/layout/radial5"/>
    <dgm:cxn modelId="{AE0B0690-8EB9-4DBC-A892-52FDCB5F6BA8}" type="presParOf" srcId="{CC59A0BD-3991-4547-950F-261101000A77}" destId="{620173AC-CE2F-4EDC-8D86-FCA347A9FF65}" srcOrd="7" destOrd="0" presId="urn:microsoft.com/office/officeart/2005/8/layout/radial5"/>
    <dgm:cxn modelId="{A56CE6F6-ED2C-41B4-B0BA-8B7815A9C2DA}" type="presParOf" srcId="{620173AC-CE2F-4EDC-8D86-FCA347A9FF65}" destId="{72045A04-70A6-420B-92ED-7455C89D4093}" srcOrd="0" destOrd="0" presId="urn:microsoft.com/office/officeart/2005/8/layout/radial5"/>
    <dgm:cxn modelId="{0E78F0F7-DF09-4329-9837-3F5E3BE93AB2}" type="presParOf" srcId="{CC59A0BD-3991-4547-950F-261101000A77}" destId="{7B01680E-2A50-47B0-A587-3FC9AE53B2D0}" srcOrd="8" destOrd="0" presId="urn:microsoft.com/office/officeart/2005/8/layout/radial5"/>
    <dgm:cxn modelId="{4B33858A-7D7F-49C8-B54D-CED468DD8D7B}" type="presParOf" srcId="{CC59A0BD-3991-4547-950F-261101000A77}" destId="{2390065A-3EAC-4C05-8609-71E046FCF3FF}" srcOrd="9" destOrd="0" presId="urn:microsoft.com/office/officeart/2005/8/layout/radial5"/>
    <dgm:cxn modelId="{2540DAAC-9F5C-4ACE-98AE-2AB058333170}" type="presParOf" srcId="{2390065A-3EAC-4C05-8609-71E046FCF3FF}" destId="{55C79997-C1D8-4366-B148-24A3B9D3CF11}" srcOrd="0" destOrd="0" presId="urn:microsoft.com/office/officeart/2005/8/layout/radial5"/>
    <dgm:cxn modelId="{50B7FC52-DDBB-4BE9-8C6F-9487A8540488}" type="presParOf" srcId="{CC59A0BD-3991-4547-950F-261101000A77}" destId="{DE05BF27-A739-4CCA-9AE0-CC3140100D7C}"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64D9A-12CA-46D3-A036-B88A5CFB3647}" type="doc">
      <dgm:prSet loTypeId="urn:microsoft.com/office/officeart/2005/8/layout/bProcess4" loCatId="process" qsTypeId="urn:microsoft.com/office/officeart/2005/8/quickstyle/simple1" qsCatId="simple" csTypeId="urn:microsoft.com/office/officeart/2005/8/colors/colorful3" csCatId="colorful" phldr="1"/>
      <dgm:spPr/>
    </dgm:pt>
    <dgm:pt modelId="{7E1DC5E5-9533-42C1-A260-2D5DB3A257AE}">
      <dgm:prSet phldrT="[Text]" custT="1"/>
      <dgm:spPr/>
      <dgm:t>
        <a:bodyPr/>
        <a:lstStyle/>
        <a:p>
          <a:r>
            <a:rPr lang="en-US" sz="2800" dirty="0"/>
            <a:t>Observations, interview, data collection</a:t>
          </a:r>
        </a:p>
      </dgm:t>
    </dgm:pt>
    <dgm:pt modelId="{6F4F7DDE-13F5-46FE-9BA0-04937896F0D0}" type="parTrans" cxnId="{2421232A-6613-417F-9D2E-B3CBF492A5AC}">
      <dgm:prSet/>
      <dgm:spPr/>
      <dgm:t>
        <a:bodyPr/>
        <a:lstStyle/>
        <a:p>
          <a:endParaRPr lang="en-US"/>
        </a:p>
      </dgm:t>
    </dgm:pt>
    <dgm:pt modelId="{77EC496C-DFD1-4D26-8C95-D81F7A14BF0A}" type="sibTrans" cxnId="{2421232A-6613-417F-9D2E-B3CBF492A5AC}">
      <dgm:prSet/>
      <dgm:spPr/>
      <dgm:t>
        <a:bodyPr/>
        <a:lstStyle/>
        <a:p>
          <a:endParaRPr lang="en-US"/>
        </a:p>
      </dgm:t>
    </dgm:pt>
    <dgm:pt modelId="{9BAF768F-9BA2-4635-8FBE-3BE1E12A5BDE}">
      <dgm:prSet phldrT="[Text]" custT="1"/>
      <dgm:spPr/>
      <dgm:t>
        <a:bodyPr/>
        <a:lstStyle/>
        <a:p>
          <a:r>
            <a:rPr lang="en-US" sz="2400" dirty="0"/>
            <a:t>Case discussed during Care Coordination</a:t>
          </a:r>
        </a:p>
      </dgm:t>
    </dgm:pt>
    <dgm:pt modelId="{0544DC74-560F-4C77-A347-597F9E44EECE}" type="parTrans" cxnId="{01970F7E-9297-4F0B-8F84-8D455B962463}">
      <dgm:prSet/>
      <dgm:spPr/>
      <dgm:t>
        <a:bodyPr/>
        <a:lstStyle/>
        <a:p>
          <a:endParaRPr lang="en-US"/>
        </a:p>
      </dgm:t>
    </dgm:pt>
    <dgm:pt modelId="{44EBBB5E-FD36-4201-AE3C-A3380EB0B037}" type="sibTrans" cxnId="{01970F7E-9297-4F0B-8F84-8D455B962463}">
      <dgm:prSet/>
      <dgm:spPr/>
      <dgm:t>
        <a:bodyPr/>
        <a:lstStyle/>
        <a:p>
          <a:endParaRPr lang="en-US"/>
        </a:p>
      </dgm:t>
    </dgm:pt>
    <dgm:pt modelId="{447F9AC3-9A4E-426F-88D9-14C9D7B72ECC}">
      <dgm:prSet phldrT="[Text]" custT="1"/>
      <dgm:spPr/>
      <dgm:t>
        <a:bodyPr/>
        <a:lstStyle/>
        <a:p>
          <a:r>
            <a:rPr lang="en-US" sz="2400" dirty="0"/>
            <a:t>Intervention Plan/ Safety Plan is developed</a:t>
          </a:r>
        </a:p>
      </dgm:t>
    </dgm:pt>
    <dgm:pt modelId="{C170A293-65E9-427F-A056-9A1B91229DF2}" type="parTrans" cxnId="{FEC234F2-EE0E-4490-8052-363EEB1F9BB8}">
      <dgm:prSet/>
      <dgm:spPr/>
      <dgm:t>
        <a:bodyPr/>
        <a:lstStyle/>
        <a:p>
          <a:endParaRPr lang="en-US"/>
        </a:p>
      </dgm:t>
    </dgm:pt>
    <dgm:pt modelId="{D408C49A-EEDD-4BEA-A820-3D81B6407ABB}" type="sibTrans" cxnId="{FEC234F2-EE0E-4490-8052-363EEB1F9BB8}">
      <dgm:prSet/>
      <dgm:spPr/>
      <dgm:t>
        <a:bodyPr/>
        <a:lstStyle/>
        <a:p>
          <a:endParaRPr lang="en-US"/>
        </a:p>
      </dgm:t>
    </dgm:pt>
    <dgm:pt modelId="{A8F3A9F8-BB69-4DB7-A1AE-76847B62BA1A}">
      <dgm:prSet phldrT="[Text]"/>
      <dgm:spPr/>
      <dgm:t>
        <a:bodyPr/>
        <a:lstStyle/>
        <a:p>
          <a:r>
            <a:rPr lang="en-US" dirty="0"/>
            <a:t>Referrals made to outside developmental, mental health, and/or parenting programs</a:t>
          </a:r>
        </a:p>
      </dgm:t>
    </dgm:pt>
    <dgm:pt modelId="{2AC84CDD-580D-4B0A-9A4D-5072D11A18B8}" type="parTrans" cxnId="{7EF95B0A-838D-4DC8-8CE8-B013BF2340D9}">
      <dgm:prSet/>
      <dgm:spPr/>
      <dgm:t>
        <a:bodyPr/>
        <a:lstStyle/>
        <a:p>
          <a:endParaRPr lang="en-US"/>
        </a:p>
      </dgm:t>
    </dgm:pt>
    <dgm:pt modelId="{08B285ED-EE11-484B-BA49-3682828B32D8}" type="sibTrans" cxnId="{7EF95B0A-838D-4DC8-8CE8-B013BF2340D9}">
      <dgm:prSet/>
      <dgm:spPr/>
      <dgm:t>
        <a:bodyPr/>
        <a:lstStyle/>
        <a:p>
          <a:endParaRPr lang="en-US"/>
        </a:p>
      </dgm:t>
    </dgm:pt>
    <dgm:pt modelId="{BA00D305-C6A9-43FC-87D1-AAEE10BA19AF}">
      <dgm:prSet phldrT="[Text]"/>
      <dgm:spPr/>
      <dgm:t>
        <a:bodyPr/>
        <a:lstStyle/>
        <a:p>
          <a:r>
            <a:rPr lang="en-US" dirty="0"/>
            <a:t>Support is added to the classroom</a:t>
          </a:r>
        </a:p>
      </dgm:t>
    </dgm:pt>
    <dgm:pt modelId="{780CCC38-28A9-4E1B-A653-C83771D05CFD}" type="parTrans" cxnId="{0E774AF5-54D1-4DF5-8171-6A3A9C4CF89C}">
      <dgm:prSet/>
      <dgm:spPr/>
      <dgm:t>
        <a:bodyPr/>
        <a:lstStyle/>
        <a:p>
          <a:endParaRPr lang="en-US"/>
        </a:p>
      </dgm:t>
    </dgm:pt>
    <dgm:pt modelId="{2F487C85-D088-4503-A1C9-6F4D2B8E7243}" type="sibTrans" cxnId="{0E774AF5-54D1-4DF5-8171-6A3A9C4CF89C}">
      <dgm:prSet/>
      <dgm:spPr/>
      <dgm:t>
        <a:bodyPr/>
        <a:lstStyle/>
        <a:p>
          <a:endParaRPr lang="en-US"/>
        </a:p>
      </dgm:t>
    </dgm:pt>
    <dgm:pt modelId="{C07E34F0-B170-4A46-8054-F1C896D0C11E}">
      <dgm:prSet phldrT="[Text]"/>
      <dgm:spPr/>
      <dgm:t>
        <a:bodyPr/>
        <a:lstStyle/>
        <a:p>
          <a:r>
            <a:rPr lang="en-US" dirty="0"/>
            <a:t>Intervention Plan is Reviewed; strategies are amended</a:t>
          </a:r>
        </a:p>
      </dgm:t>
    </dgm:pt>
    <dgm:pt modelId="{DA2289E9-E438-4637-B598-63C342988335}" type="parTrans" cxnId="{9CFF3F77-9344-44A5-AF1E-44B329F3B2AC}">
      <dgm:prSet/>
      <dgm:spPr/>
      <dgm:t>
        <a:bodyPr/>
        <a:lstStyle/>
        <a:p>
          <a:endParaRPr lang="en-US"/>
        </a:p>
      </dgm:t>
    </dgm:pt>
    <dgm:pt modelId="{6C7EFC82-7E20-4A0E-9AD8-4F88C8FBC64F}" type="sibTrans" cxnId="{9CFF3F77-9344-44A5-AF1E-44B329F3B2AC}">
      <dgm:prSet/>
      <dgm:spPr/>
      <dgm:t>
        <a:bodyPr/>
        <a:lstStyle/>
        <a:p>
          <a:endParaRPr lang="en-US"/>
        </a:p>
      </dgm:t>
    </dgm:pt>
    <dgm:pt modelId="{2E6FA65D-174C-44D5-8D5E-690E431A9241}" type="pres">
      <dgm:prSet presAssocID="{2C764D9A-12CA-46D3-A036-B88A5CFB3647}" presName="Name0" presStyleCnt="0">
        <dgm:presLayoutVars>
          <dgm:dir/>
          <dgm:resizeHandles/>
        </dgm:presLayoutVars>
      </dgm:prSet>
      <dgm:spPr/>
    </dgm:pt>
    <dgm:pt modelId="{578D92A8-25C9-41D9-B3A9-EB1FE9434335}" type="pres">
      <dgm:prSet presAssocID="{7E1DC5E5-9533-42C1-A260-2D5DB3A257AE}" presName="compNode" presStyleCnt="0"/>
      <dgm:spPr/>
    </dgm:pt>
    <dgm:pt modelId="{6FA168C0-16CC-4CD7-93A2-A8C6131AEDBD}" type="pres">
      <dgm:prSet presAssocID="{7E1DC5E5-9533-42C1-A260-2D5DB3A257AE}" presName="dummyConnPt" presStyleCnt="0"/>
      <dgm:spPr/>
    </dgm:pt>
    <dgm:pt modelId="{2DB7AB4F-7CB1-4BA8-82C5-B7203701DD73}" type="pres">
      <dgm:prSet presAssocID="{7E1DC5E5-9533-42C1-A260-2D5DB3A257AE}" presName="node" presStyleLbl="node1" presStyleIdx="0" presStyleCnt="6" custScaleX="173401">
        <dgm:presLayoutVars>
          <dgm:bulletEnabled val="1"/>
        </dgm:presLayoutVars>
      </dgm:prSet>
      <dgm:spPr/>
    </dgm:pt>
    <dgm:pt modelId="{E89A8DB3-DEBE-439D-8581-846CA4459EA8}" type="pres">
      <dgm:prSet presAssocID="{77EC496C-DFD1-4D26-8C95-D81F7A14BF0A}" presName="sibTrans" presStyleLbl="bgSibTrans2D1" presStyleIdx="0" presStyleCnt="5"/>
      <dgm:spPr/>
    </dgm:pt>
    <dgm:pt modelId="{FA5264DD-F736-49B2-9D5E-A175AEDEE718}" type="pres">
      <dgm:prSet presAssocID="{9BAF768F-9BA2-4635-8FBE-3BE1E12A5BDE}" presName="compNode" presStyleCnt="0"/>
      <dgm:spPr/>
    </dgm:pt>
    <dgm:pt modelId="{49E6A339-F8B9-4796-81DD-71C08B396BC0}" type="pres">
      <dgm:prSet presAssocID="{9BAF768F-9BA2-4635-8FBE-3BE1E12A5BDE}" presName="dummyConnPt" presStyleCnt="0"/>
      <dgm:spPr/>
    </dgm:pt>
    <dgm:pt modelId="{12EE73EC-AEEB-4019-9F91-CE8B03EA1C3F}" type="pres">
      <dgm:prSet presAssocID="{9BAF768F-9BA2-4635-8FBE-3BE1E12A5BDE}" presName="node" presStyleLbl="node1" presStyleIdx="1" presStyleCnt="6" custScaleX="188723">
        <dgm:presLayoutVars>
          <dgm:bulletEnabled val="1"/>
        </dgm:presLayoutVars>
      </dgm:prSet>
      <dgm:spPr/>
    </dgm:pt>
    <dgm:pt modelId="{1141E973-8EC2-4BFB-9456-A1FCD4884322}" type="pres">
      <dgm:prSet presAssocID="{44EBBB5E-FD36-4201-AE3C-A3380EB0B037}" presName="sibTrans" presStyleLbl="bgSibTrans2D1" presStyleIdx="1" presStyleCnt="5"/>
      <dgm:spPr/>
    </dgm:pt>
    <dgm:pt modelId="{0E867613-AFE9-4CCB-B7BB-01F4573B55F3}" type="pres">
      <dgm:prSet presAssocID="{447F9AC3-9A4E-426F-88D9-14C9D7B72ECC}" presName="compNode" presStyleCnt="0"/>
      <dgm:spPr/>
    </dgm:pt>
    <dgm:pt modelId="{3C7AF181-E259-469D-8DF5-9D58B4856CE1}" type="pres">
      <dgm:prSet presAssocID="{447F9AC3-9A4E-426F-88D9-14C9D7B72ECC}" presName="dummyConnPt" presStyleCnt="0"/>
      <dgm:spPr/>
    </dgm:pt>
    <dgm:pt modelId="{78C68190-46AF-4267-96AD-8A8835A57385}" type="pres">
      <dgm:prSet presAssocID="{447F9AC3-9A4E-426F-88D9-14C9D7B72ECC}" presName="node" presStyleLbl="node1" presStyleIdx="2" presStyleCnt="6" custScaleX="188338" custScaleY="98531">
        <dgm:presLayoutVars>
          <dgm:bulletEnabled val="1"/>
        </dgm:presLayoutVars>
      </dgm:prSet>
      <dgm:spPr/>
    </dgm:pt>
    <dgm:pt modelId="{D8391969-8345-4830-A066-38CADF76C88F}" type="pres">
      <dgm:prSet presAssocID="{D408C49A-EEDD-4BEA-A820-3D81B6407ABB}" presName="sibTrans" presStyleLbl="bgSibTrans2D1" presStyleIdx="2" presStyleCnt="5"/>
      <dgm:spPr/>
    </dgm:pt>
    <dgm:pt modelId="{913AA888-1AA6-4F26-882E-AC60ABFB5927}" type="pres">
      <dgm:prSet presAssocID="{A8F3A9F8-BB69-4DB7-A1AE-76847B62BA1A}" presName="compNode" presStyleCnt="0"/>
      <dgm:spPr/>
    </dgm:pt>
    <dgm:pt modelId="{2469A5FA-C220-4F78-BBAF-766A3571D8C4}" type="pres">
      <dgm:prSet presAssocID="{A8F3A9F8-BB69-4DB7-A1AE-76847B62BA1A}" presName="dummyConnPt" presStyleCnt="0"/>
      <dgm:spPr/>
    </dgm:pt>
    <dgm:pt modelId="{DDCFCDB7-63A0-46A7-8BE8-6EFBFDACDDBF}" type="pres">
      <dgm:prSet presAssocID="{A8F3A9F8-BB69-4DB7-A1AE-76847B62BA1A}" presName="node" presStyleLbl="node1" presStyleIdx="3" presStyleCnt="6" custScaleX="166832" custScaleY="114466">
        <dgm:presLayoutVars>
          <dgm:bulletEnabled val="1"/>
        </dgm:presLayoutVars>
      </dgm:prSet>
      <dgm:spPr/>
    </dgm:pt>
    <dgm:pt modelId="{28B58617-EDEF-4F39-996E-86600162A877}" type="pres">
      <dgm:prSet presAssocID="{08B285ED-EE11-484B-BA49-3682828B32D8}" presName="sibTrans" presStyleLbl="bgSibTrans2D1" presStyleIdx="3" presStyleCnt="5" custAng="81660" custScaleX="101502" custScaleY="67798" custLinFactNeighborX="11203" custLinFactNeighborY="-64939"/>
      <dgm:spPr/>
    </dgm:pt>
    <dgm:pt modelId="{69F2C0CC-B359-47EF-9E09-C067F107A8CF}" type="pres">
      <dgm:prSet presAssocID="{BA00D305-C6A9-43FC-87D1-AAEE10BA19AF}" presName="compNode" presStyleCnt="0"/>
      <dgm:spPr/>
    </dgm:pt>
    <dgm:pt modelId="{78797427-82D3-4509-B03A-1C3BAB51C54E}" type="pres">
      <dgm:prSet presAssocID="{BA00D305-C6A9-43FC-87D1-AAEE10BA19AF}" presName="dummyConnPt" presStyleCnt="0"/>
      <dgm:spPr/>
    </dgm:pt>
    <dgm:pt modelId="{12DE515B-273A-450D-97A7-1C02576639ED}" type="pres">
      <dgm:prSet presAssocID="{BA00D305-C6A9-43FC-87D1-AAEE10BA19AF}" presName="node" presStyleLbl="node1" presStyleIdx="4" presStyleCnt="6" custScaleX="159364" custScaleY="85482" custLinFactNeighborX="-4944" custLinFactNeighborY="-7166">
        <dgm:presLayoutVars>
          <dgm:bulletEnabled val="1"/>
        </dgm:presLayoutVars>
      </dgm:prSet>
      <dgm:spPr/>
    </dgm:pt>
    <dgm:pt modelId="{0E4882BD-59C9-4B57-A46F-E2B26CAE25E5}" type="pres">
      <dgm:prSet presAssocID="{2F487C85-D088-4503-A1C9-6F4D2B8E7243}" presName="sibTrans" presStyleLbl="bgSibTrans2D1" presStyleIdx="4" presStyleCnt="5"/>
      <dgm:spPr/>
    </dgm:pt>
    <dgm:pt modelId="{89D89289-2AEF-4F28-8E0A-9EECA56008B7}" type="pres">
      <dgm:prSet presAssocID="{C07E34F0-B170-4A46-8054-F1C896D0C11E}" presName="compNode" presStyleCnt="0"/>
      <dgm:spPr/>
    </dgm:pt>
    <dgm:pt modelId="{F0646B15-CF13-45B1-96EF-FA4FD3B8BE74}" type="pres">
      <dgm:prSet presAssocID="{C07E34F0-B170-4A46-8054-F1C896D0C11E}" presName="dummyConnPt" presStyleCnt="0"/>
      <dgm:spPr/>
    </dgm:pt>
    <dgm:pt modelId="{C7131E07-264B-4EB7-B4B6-5C0F22212154}" type="pres">
      <dgm:prSet presAssocID="{C07E34F0-B170-4A46-8054-F1C896D0C11E}" presName="node" presStyleLbl="node1" presStyleIdx="5" presStyleCnt="6" custScaleX="145174">
        <dgm:presLayoutVars>
          <dgm:bulletEnabled val="1"/>
        </dgm:presLayoutVars>
      </dgm:prSet>
      <dgm:spPr/>
    </dgm:pt>
  </dgm:ptLst>
  <dgm:cxnLst>
    <dgm:cxn modelId="{CE9D5503-4C81-4EB8-AC27-EE587A013077}" type="presOf" srcId="{D408C49A-EEDD-4BEA-A820-3D81B6407ABB}" destId="{D8391969-8345-4830-A066-38CADF76C88F}" srcOrd="0" destOrd="0" presId="urn:microsoft.com/office/officeart/2005/8/layout/bProcess4"/>
    <dgm:cxn modelId="{8E16BE03-9A0B-463B-AA64-C359A43B9F85}" type="presOf" srcId="{7E1DC5E5-9533-42C1-A260-2D5DB3A257AE}" destId="{2DB7AB4F-7CB1-4BA8-82C5-B7203701DD73}" srcOrd="0" destOrd="0" presId="urn:microsoft.com/office/officeart/2005/8/layout/bProcess4"/>
    <dgm:cxn modelId="{7EF95B0A-838D-4DC8-8CE8-B013BF2340D9}" srcId="{2C764D9A-12CA-46D3-A036-B88A5CFB3647}" destId="{A8F3A9F8-BB69-4DB7-A1AE-76847B62BA1A}" srcOrd="3" destOrd="0" parTransId="{2AC84CDD-580D-4B0A-9A4D-5072D11A18B8}" sibTransId="{08B285ED-EE11-484B-BA49-3682828B32D8}"/>
    <dgm:cxn modelId="{29C8400F-59DA-44DE-9EE6-6D59A6E5AAFE}" type="presOf" srcId="{2C764D9A-12CA-46D3-A036-B88A5CFB3647}" destId="{2E6FA65D-174C-44D5-8D5E-690E431A9241}" srcOrd="0" destOrd="0" presId="urn:microsoft.com/office/officeart/2005/8/layout/bProcess4"/>
    <dgm:cxn modelId="{2421232A-6613-417F-9D2E-B3CBF492A5AC}" srcId="{2C764D9A-12CA-46D3-A036-B88A5CFB3647}" destId="{7E1DC5E5-9533-42C1-A260-2D5DB3A257AE}" srcOrd="0" destOrd="0" parTransId="{6F4F7DDE-13F5-46FE-9BA0-04937896F0D0}" sibTransId="{77EC496C-DFD1-4D26-8C95-D81F7A14BF0A}"/>
    <dgm:cxn modelId="{C196C32E-B94E-4792-900C-B2D4C45F7E72}" type="presOf" srcId="{2F487C85-D088-4503-A1C9-6F4D2B8E7243}" destId="{0E4882BD-59C9-4B57-A46F-E2B26CAE25E5}" srcOrd="0" destOrd="0" presId="urn:microsoft.com/office/officeart/2005/8/layout/bProcess4"/>
    <dgm:cxn modelId="{C3A9645C-D6DA-437E-BBDF-BA9734D67C29}" type="presOf" srcId="{C07E34F0-B170-4A46-8054-F1C896D0C11E}" destId="{C7131E07-264B-4EB7-B4B6-5C0F22212154}" srcOrd="0" destOrd="0" presId="urn:microsoft.com/office/officeart/2005/8/layout/bProcess4"/>
    <dgm:cxn modelId="{BB83B56D-5CE2-4841-A2D6-14C199DB1FEF}" type="presOf" srcId="{9BAF768F-9BA2-4635-8FBE-3BE1E12A5BDE}" destId="{12EE73EC-AEEB-4019-9F91-CE8B03EA1C3F}" srcOrd="0" destOrd="0" presId="urn:microsoft.com/office/officeart/2005/8/layout/bProcess4"/>
    <dgm:cxn modelId="{EB5AA46F-31CE-49BC-954A-CA02EE298A35}" type="presOf" srcId="{08B285ED-EE11-484B-BA49-3682828B32D8}" destId="{28B58617-EDEF-4F39-996E-86600162A877}" srcOrd="0" destOrd="0" presId="urn:microsoft.com/office/officeart/2005/8/layout/bProcess4"/>
    <dgm:cxn modelId="{9CFF3F77-9344-44A5-AF1E-44B329F3B2AC}" srcId="{2C764D9A-12CA-46D3-A036-B88A5CFB3647}" destId="{C07E34F0-B170-4A46-8054-F1C896D0C11E}" srcOrd="5" destOrd="0" parTransId="{DA2289E9-E438-4637-B598-63C342988335}" sibTransId="{6C7EFC82-7E20-4A0E-9AD8-4F88C8FBC64F}"/>
    <dgm:cxn modelId="{01970F7E-9297-4F0B-8F84-8D455B962463}" srcId="{2C764D9A-12CA-46D3-A036-B88A5CFB3647}" destId="{9BAF768F-9BA2-4635-8FBE-3BE1E12A5BDE}" srcOrd="1" destOrd="0" parTransId="{0544DC74-560F-4C77-A347-597F9E44EECE}" sibTransId="{44EBBB5E-FD36-4201-AE3C-A3380EB0B037}"/>
    <dgm:cxn modelId="{9A7C7693-570B-46DB-B2B9-C551E34EA0D8}" type="presOf" srcId="{BA00D305-C6A9-43FC-87D1-AAEE10BA19AF}" destId="{12DE515B-273A-450D-97A7-1C02576639ED}" srcOrd="0" destOrd="0" presId="urn:microsoft.com/office/officeart/2005/8/layout/bProcess4"/>
    <dgm:cxn modelId="{330D1FA1-4373-40BB-89B2-B5D644EBB140}" type="presOf" srcId="{A8F3A9F8-BB69-4DB7-A1AE-76847B62BA1A}" destId="{DDCFCDB7-63A0-46A7-8BE8-6EFBFDACDDBF}" srcOrd="0" destOrd="0" presId="urn:microsoft.com/office/officeart/2005/8/layout/bProcess4"/>
    <dgm:cxn modelId="{BA3345A5-F782-4D6D-85EC-796965CCE574}" type="presOf" srcId="{44EBBB5E-FD36-4201-AE3C-A3380EB0B037}" destId="{1141E973-8EC2-4BFB-9456-A1FCD4884322}" srcOrd="0" destOrd="0" presId="urn:microsoft.com/office/officeart/2005/8/layout/bProcess4"/>
    <dgm:cxn modelId="{C51A15E0-1AEE-4CEF-A905-B050B00E58B9}" type="presOf" srcId="{447F9AC3-9A4E-426F-88D9-14C9D7B72ECC}" destId="{78C68190-46AF-4267-96AD-8A8835A57385}" srcOrd="0" destOrd="0" presId="urn:microsoft.com/office/officeart/2005/8/layout/bProcess4"/>
    <dgm:cxn modelId="{FEC234F2-EE0E-4490-8052-363EEB1F9BB8}" srcId="{2C764D9A-12CA-46D3-A036-B88A5CFB3647}" destId="{447F9AC3-9A4E-426F-88D9-14C9D7B72ECC}" srcOrd="2" destOrd="0" parTransId="{C170A293-65E9-427F-A056-9A1B91229DF2}" sibTransId="{D408C49A-EEDD-4BEA-A820-3D81B6407ABB}"/>
    <dgm:cxn modelId="{0E774AF5-54D1-4DF5-8171-6A3A9C4CF89C}" srcId="{2C764D9A-12CA-46D3-A036-B88A5CFB3647}" destId="{BA00D305-C6A9-43FC-87D1-AAEE10BA19AF}" srcOrd="4" destOrd="0" parTransId="{780CCC38-28A9-4E1B-A653-C83771D05CFD}" sibTransId="{2F487C85-D088-4503-A1C9-6F4D2B8E7243}"/>
    <dgm:cxn modelId="{5B7D76FE-DC61-4CDD-9909-F68EC23C6536}" type="presOf" srcId="{77EC496C-DFD1-4D26-8C95-D81F7A14BF0A}" destId="{E89A8DB3-DEBE-439D-8581-846CA4459EA8}" srcOrd="0" destOrd="0" presId="urn:microsoft.com/office/officeart/2005/8/layout/bProcess4"/>
    <dgm:cxn modelId="{8F9C7FD7-C17A-48FE-BB25-D09455ADB041}" type="presParOf" srcId="{2E6FA65D-174C-44D5-8D5E-690E431A9241}" destId="{578D92A8-25C9-41D9-B3A9-EB1FE9434335}" srcOrd="0" destOrd="0" presId="urn:microsoft.com/office/officeart/2005/8/layout/bProcess4"/>
    <dgm:cxn modelId="{35AFA0A2-51F3-47CD-9B7D-AFF8EDBA16BC}" type="presParOf" srcId="{578D92A8-25C9-41D9-B3A9-EB1FE9434335}" destId="{6FA168C0-16CC-4CD7-93A2-A8C6131AEDBD}" srcOrd="0" destOrd="0" presId="urn:microsoft.com/office/officeart/2005/8/layout/bProcess4"/>
    <dgm:cxn modelId="{251D49B2-92E6-4D14-B453-225AAF2300FF}" type="presParOf" srcId="{578D92A8-25C9-41D9-B3A9-EB1FE9434335}" destId="{2DB7AB4F-7CB1-4BA8-82C5-B7203701DD73}" srcOrd="1" destOrd="0" presId="urn:microsoft.com/office/officeart/2005/8/layout/bProcess4"/>
    <dgm:cxn modelId="{B9206181-5C05-48BD-91EF-BDA8A530649D}" type="presParOf" srcId="{2E6FA65D-174C-44D5-8D5E-690E431A9241}" destId="{E89A8DB3-DEBE-439D-8581-846CA4459EA8}" srcOrd="1" destOrd="0" presId="urn:microsoft.com/office/officeart/2005/8/layout/bProcess4"/>
    <dgm:cxn modelId="{B7C9C52A-49F6-4166-9BC0-D108722A0489}" type="presParOf" srcId="{2E6FA65D-174C-44D5-8D5E-690E431A9241}" destId="{FA5264DD-F736-49B2-9D5E-A175AEDEE718}" srcOrd="2" destOrd="0" presId="urn:microsoft.com/office/officeart/2005/8/layout/bProcess4"/>
    <dgm:cxn modelId="{AA91429D-51B8-4C2D-AECE-5EDBFB301738}" type="presParOf" srcId="{FA5264DD-F736-49B2-9D5E-A175AEDEE718}" destId="{49E6A339-F8B9-4796-81DD-71C08B396BC0}" srcOrd="0" destOrd="0" presId="urn:microsoft.com/office/officeart/2005/8/layout/bProcess4"/>
    <dgm:cxn modelId="{5A523DFF-579D-4888-BF2B-5A671CCD64F4}" type="presParOf" srcId="{FA5264DD-F736-49B2-9D5E-A175AEDEE718}" destId="{12EE73EC-AEEB-4019-9F91-CE8B03EA1C3F}" srcOrd="1" destOrd="0" presId="urn:microsoft.com/office/officeart/2005/8/layout/bProcess4"/>
    <dgm:cxn modelId="{1F6DFBCE-57CA-4DEE-A9E4-D3776A9E7BC7}" type="presParOf" srcId="{2E6FA65D-174C-44D5-8D5E-690E431A9241}" destId="{1141E973-8EC2-4BFB-9456-A1FCD4884322}" srcOrd="3" destOrd="0" presId="urn:microsoft.com/office/officeart/2005/8/layout/bProcess4"/>
    <dgm:cxn modelId="{91E9BF73-EB96-4780-AD3A-2EA6168AB110}" type="presParOf" srcId="{2E6FA65D-174C-44D5-8D5E-690E431A9241}" destId="{0E867613-AFE9-4CCB-B7BB-01F4573B55F3}" srcOrd="4" destOrd="0" presId="urn:microsoft.com/office/officeart/2005/8/layout/bProcess4"/>
    <dgm:cxn modelId="{32C164C4-7146-4A5A-B84B-532090CFCDDD}" type="presParOf" srcId="{0E867613-AFE9-4CCB-B7BB-01F4573B55F3}" destId="{3C7AF181-E259-469D-8DF5-9D58B4856CE1}" srcOrd="0" destOrd="0" presId="urn:microsoft.com/office/officeart/2005/8/layout/bProcess4"/>
    <dgm:cxn modelId="{81232B9A-18A5-4A8E-8938-343CA13AE1A9}" type="presParOf" srcId="{0E867613-AFE9-4CCB-B7BB-01F4573B55F3}" destId="{78C68190-46AF-4267-96AD-8A8835A57385}" srcOrd="1" destOrd="0" presId="urn:microsoft.com/office/officeart/2005/8/layout/bProcess4"/>
    <dgm:cxn modelId="{7CB2B3D7-0A59-41D3-A491-1ED8ABD91EE7}" type="presParOf" srcId="{2E6FA65D-174C-44D5-8D5E-690E431A9241}" destId="{D8391969-8345-4830-A066-38CADF76C88F}" srcOrd="5" destOrd="0" presId="urn:microsoft.com/office/officeart/2005/8/layout/bProcess4"/>
    <dgm:cxn modelId="{1B2C9703-F4EA-4087-A1CB-A165F02C89C3}" type="presParOf" srcId="{2E6FA65D-174C-44D5-8D5E-690E431A9241}" destId="{913AA888-1AA6-4F26-882E-AC60ABFB5927}" srcOrd="6" destOrd="0" presId="urn:microsoft.com/office/officeart/2005/8/layout/bProcess4"/>
    <dgm:cxn modelId="{503DF8CF-1202-419F-951F-8E7DB1D916B4}" type="presParOf" srcId="{913AA888-1AA6-4F26-882E-AC60ABFB5927}" destId="{2469A5FA-C220-4F78-BBAF-766A3571D8C4}" srcOrd="0" destOrd="0" presId="urn:microsoft.com/office/officeart/2005/8/layout/bProcess4"/>
    <dgm:cxn modelId="{F73CA946-A2E3-4690-ABF2-253583759DB4}" type="presParOf" srcId="{913AA888-1AA6-4F26-882E-AC60ABFB5927}" destId="{DDCFCDB7-63A0-46A7-8BE8-6EFBFDACDDBF}" srcOrd="1" destOrd="0" presId="urn:microsoft.com/office/officeart/2005/8/layout/bProcess4"/>
    <dgm:cxn modelId="{90F0C23D-53F5-4E36-949C-C53D0D26EFD5}" type="presParOf" srcId="{2E6FA65D-174C-44D5-8D5E-690E431A9241}" destId="{28B58617-EDEF-4F39-996E-86600162A877}" srcOrd="7" destOrd="0" presId="urn:microsoft.com/office/officeart/2005/8/layout/bProcess4"/>
    <dgm:cxn modelId="{0BC82DA6-C9C4-460D-B7DB-ABB6D81C8CAC}" type="presParOf" srcId="{2E6FA65D-174C-44D5-8D5E-690E431A9241}" destId="{69F2C0CC-B359-47EF-9E09-C067F107A8CF}" srcOrd="8" destOrd="0" presId="urn:microsoft.com/office/officeart/2005/8/layout/bProcess4"/>
    <dgm:cxn modelId="{F5064E15-72FE-4232-BDA4-46FAF7597F10}" type="presParOf" srcId="{69F2C0CC-B359-47EF-9E09-C067F107A8CF}" destId="{78797427-82D3-4509-B03A-1C3BAB51C54E}" srcOrd="0" destOrd="0" presId="urn:microsoft.com/office/officeart/2005/8/layout/bProcess4"/>
    <dgm:cxn modelId="{8A343213-C025-4065-A067-3F2BDE648441}" type="presParOf" srcId="{69F2C0CC-B359-47EF-9E09-C067F107A8CF}" destId="{12DE515B-273A-450D-97A7-1C02576639ED}" srcOrd="1" destOrd="0" presId="urn:microsoft.com/office/officeart/2005/8/layout/bProcess4"/>
    <dgm:cxn modelId="{2E67ED10-BB6F-4E6F-9261-5F30B7EEC487}" type="presParOf" srcId="{2E6FA65D-174C-44D5-8D5E-690E431A9241}" destId="{0E4882BD-59C9-4B57-A46F-E2B26CAE25E5}" srcOrd="9" destOrd="0" presId="urn:microsoft.com/office/officeart/2005/8/layout/bProcess4"/>
    <dgm:cxn modelId="{9806925D-A782-48C1-8179-BD2786F77F75}" type="presParOf" srcId="{2E6FA65D-174C-44D5-8D5E-690E431A9241}" destId="{89D89289-2AEF-4F28-8E0A-9EECA56008B7}" srcOrd="10" destOrd="0" presId="urn:microsoft.com/office/officeart/2005/8/layout/bProcess4"/>
    <dgm:cxn modelId="{78E77A6D-708E-4906-9751-533BC9961445}" type="presParOf" srcId="{89D89289-2AEF-4F28-8E0A-9EECA56008B7}" destId="{F0646B15-CF13-45B1-96EF-FA4FD3B8BE74}" srcOrd="0" destOrd="0" presId="urn:microsoft.com/office/officeart/2005/8/layout/bProcess4"/>
    <dgm:cxn modelId="{48CF206A-92A1-4241-85A5-B7885883F761}" type="presParOf" srcId="{89D89289-2AEF-4F28-8E0A-9EECA56008B7}" destId="{C7131E07-264B-4EB7-B4B6-5C0F2221215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72159-7789-4C86-9ECD-F6F6606F7210}">
      <dsp:nvSpPr>
        <dsp:cNvPr id="0" name=""/>
        <dsp:cNvSpPr/>
      </dsp:nvSpPr>
      <dsp:spPr>
        <a:xfrm>
          <a:off x="0" y="419099"/>
          <a:ext cx="5638800" cy="56388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society</a:t>
          </a:r>
        </a:p>
      </dsp:txBody>
      <dsp:txXfrm>
        <a:off x="2031095" y="701039"/>
        <a:ext cx="1576608" cy="845820"/>
      </dsp:txXfrm>
    </dsp:sp>
    <dsp:sp modelId="{2FC42D11-FDD4-44B4-BE85-8166A000CB09}">
      <dsp:nvSpPr>
        <dsp:cNvPr id="0" name=""/>
        <dsp:cNvSpPr/>
      </dsp:nvSpPr>
      <dsp:spPr>
        <a:xfrm>
          <a:off x="563879" y="1546859"/>
          <a:ext cx="4511040" cy="4511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community</a:t>
          </a:r>
        </a:p>
      </dsp:txBody>
      <dsp:txXfrm>
        <a:off x="2031095" y="1817522"/>
        <a:ext cx="1576608" cy="811987"/>
      </dsp:txXfrm>
    </dsp:sp>
    <dsp:sp modelId="{0FA141D6-6707-4962-9552-6A8F76EB3EEC}">
      <dsp:nvSpPr>
        <dsp:cNvPr id="0" name=""/>
        <dsp:cNvSpPr/>
      </dsp:nvSpPr>
      <dsp:spPr>
        <a:xfrm>
          <a:off x="1078059" y="2630028"/>
          <a:ext cx="3383280" cy="33832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family</a:t>
          </a:r>
        </a:p>
      </dsp:txBody>
      <dsp:txXfrm>
        <a:off x="1981395" y="2883774"/>
        <a:ext cx="1576608" cy="761238"/>
      </dsp:txXfrm>
    </dsp:sp>
    <dsp:sp modelId="{523AE10D-21A3-4F8F-B01F-8F58F0E38658}">
      <dsp:nvSpPr>
        <dsp:cNvPr id="0" name=""/>
        <dsp:cNvSpPr/>
      </dsp:nvSpPr>
      <dsp:spPr>
        <a:xfrm>
          <a:off x="1691640" y="3802379"/>
          <a:ext cx="2255520" cy="22555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child</a:t>
          </a:r>
        </a:p>
      </dsp:txBody>
      <dsp:txXfrm>
        <a:off x="2021953" y="4366259"/>
        <a:ext cx="1594893" cy="112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50637-776C-4C36-A9BD-B9D8AE8A4BF4}">
      <dsp:nvSpPr>
        <dsp:cNvPr id="0" name=""/>
        <dsp:cNvSpPr/>
      </dsp:nvSpPr>
      <dsp:spPr>
        <a:xfrm>
          <a:off x="4606633" y="2576770"/>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Plans &amp; Decisions</a:t>
          </a:r>
        </a:p>
      </dsp:txBody>
      <dsp:txXfrm>
        <a:off x="4876167" y="2846304"/>
        <a:ext cx="1301426" cy="1301426"/>
      </dsp:txXfrm>
    </dsp:sp>
    <dsp:sp modelId="{1872537D-49A8-4931-93B9-8CB242B7A595}">
      <dsp:nvSpPr>
        <dsp:cNvPr id="0" name=""/>
        <dsp:cNvSpPr/>
      </dsp:nvSpPr>
      <dsp:spPr>
        <a:xfrm rot="16200000">
          <a:off x="5332439" y="1908021"/>
          <a:ext cx="388883" cy="62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90772" y="2091508"/>
        <a:ext cx="272218" cy="375460"/>
      </dsp:txXfrm>
    </dsp:sp>
    <dsp:sp modelId="{EB881F4B-6546-4594-9F9C-910C4AD767BA}">
      <dsp:nvSpPr>
        <dsp:cNvPr id="0" name=""/>
        <dsp:cNvSpPr/>
      </dsp:nvSpPr>
      <dsp:spPr>
        <a:xfrm>
          <a:off x="4606633" y="2533"/>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Child’s response to strategies</a:t>
          </a:r>
        </a:p>
      </dsp:txBody>
      <dsp:txXfrm>
        <a:off x="4876167" y="272067"/>
        <a:ext cx="1301426" cy="1301426"/>
      </dsp:txXfrm>
    </dsp:sp>
    <dsp:sp modelId="{1562F84D-2FF8-4A02-9A3E-E9A851E1F8AB}">
      <dsp:nvSpPr>
        <dsp:cNvPr id="0" name=""/>
        <dsp:cNvSpPr/>
      </dsp:nvSpPr>
      <dsp:spPr>
        <a:xfrm rot="20520000">
          <a:off x="6546094" y="2789793"/>
          <a:ext cx="388883" cy="62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48949" y="2932973"/>
        <a:ext cx="272218" cy="375460"/>
      </dsp:txXfrm>
    </dsp:sp>
    <dsp:sp modelId="{BBE51153-063D-4A08-916D-570E77D07964}">
      <dsp:nvSpPr>
        <dsp:cNvPr id="0" name=""/>
        <dsp:cNvSpPr/>
      </dsp:nvSpPr>
      <dsp:spPr>
        <a:xfrm>
          <a:off x="7054878" y="1781287"/>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Community Care Licensing</a:t>
          </a:r>
        </a:p>
      </dsp:txBody>
      <dsp:txXfrm>
        <a:off x="7324412" y="2050821"/>
        <a:ext cx="1301426" cy="1301426"/>
      </dsp:txXfrm>
    </dsp:sp>
    <dsp:sp modelId="{FEC18057-7F0F-46E2-9037-9A8D78C8E507}">
      <dsp:nvSpPr>
        <dsp:cNvPr id="0" name=""/>
        <dsp:cNvSpPr/>
      </dsp:nvSpPr>
      <dsp:spPr>
        <a:xfrm rot="3240000">
          <a:off x="6082519" y="4216530"/>
          <a:ext cx="388883" cy="62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106565" y="4294492"/>
        <a:ext cx="272218" cy="375460"/>
      </dsp:txXfrm>
    </dsp:sp>
    <dsp:sp modelId="{88F512A7-EBB2-424F-9444-3B699149C81C}">
      <dsp:nvSpPr>
        <dsp:cNvPr id="0" name=""/>
        <dsp:cNvSpPr/>
      </dsp:nvSpPr>
      <dsp:spPr>
        <a:xfrm>
          <a:off x="6119732" y="4659371"/>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Classroom safety</a:t>
          </a:r>
        </a:p>
        <a:p>
          <a:pPr marL="0" lvl="0" indent="0" algn="ctr" defTabSz="755650">
            <a:lnSpc>
              <a:spcPct val="90000"/>
            </a:lnSpc>
            <a:spcBef>
              <a:spcPct val="0"/>
            </a:spcBef>
            <a:spcAft>
              <a:spcPct val="35000"/>
            </a:spcAft>
            <a:buNone/>
          </a:pPr>
          <a:r>
            <a:rPr lang="en-US" sz="1700" kern="1200" dirty="0"/>
            <a:t>(Peers and Families’ perspective)</a:t>
          </a:r>
        </a:p>
      </dsp:txBody>
      <dsp:txXfrm>
        <a:off x="6389266" y="4928905"/>
        <a:ext cx="1301426" cy="1301426"/>
      </dsp:txXfrm>
    </dsp:sp>
    <dsp:sp modelId="{620173AC-CE2F-4EDC-8D86-FCA347A9FF65}">
      <dsp:nvSpPr>
        <dsp:cNvPr id="0" name=""/>
        <dsp:cNvSpPr/>
      </dsp:nvSpPr>
      <dsp:spPr>
        <a:xfrm rot="7560000">
          <a:off x="4582359" y="4216530"/>
          <a:ext cx="388883" cy="62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674978" y="4294492"/>
        <a:ext cx="272218" cy="375460"/>
      </dsp:txXfrm>
    </dsp:sp>
    <dsp:sp modelId="{7B01680E-2A50-47B0-A587-3FC9AE53B2D0}">
      <dsp:nvSpPr>
        <dsp:cNvPr id="0" name=""/>
        <dsp:cNvSpPr/>
      </dsp:nvSpPr>
      <dsp:spPr>
        <a:xfrm>
          <a:off x="3093535" y="4659371"/>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Teacher’s</a:t>
          </a:r>
        </a:p>
        <a:p>
          <a:pPr marL="0" lvl="0" indent="0" algn="ctr" defTabSz="755650">
            <a:lnSpc>
              <a:spcPct val="90000"/>
            </a:lnSpc>
            <a:spcBef>
              <a:spcPct val="0"/>
            </a:spcBef>
            <a:spcAft>
              <a:spcPct val="35000"/>
            </a:spcAft>
            <a:buNone/>
          </a:pPr>
          <a:r>
            <a:rPr lang="en-US" sz="1700" kern="1200" dirty="0"/>
            <a:t>Stress Level</a:t>
          </a:r>
        </a:p>
      </dsp:txBody>
      <dsp:txXfrm>
        <a:off x="3363069" y="4928905"/>
        <a:ext cx="1301426" cy="1301426"/>
      </dsp:txXfrm>
    </dsp:sp>
    <dsp:sp modelId="{2390065A-3EAC-4C05-8609-71E046FCF3FF}">
      <dsp:nvSpPr>
        <dsp:cNvPr id="0" name=""/>
        <dsp:cNvSpPr/>
      </dsp:nvSpPr>
      <dsp:spPr>
        <a:xfrm rot="11880000">
          <a:off x="4118784" y="2789793"/>
          <a:ext cx="388883" cy="6257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4232594" y="2932973"/>
        <a:ext cx="272218" cy="375460"/>
      </dsp:txXfrm>
    </dsp:sp>
    <dsp:sp modelId="{DE05BF27-A739-4CCA-9AE0-CC3140100D7C}">
      <dsp:nvSpPr>
        <dsp:cNvPr id="0" name=""/>
        <dsp:cNvSpPr/>
      </dsp:nvSpPr>
      <dsp:spPr>
        <a:xfrm>
          <a:off x="2158389" y="1781287"/>
          <a:ext cx="1840494" cy="18404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Family’s level of engagement </a:t>
          </a:r>
        </a:p>
      </dsp:txBody>
      <dsp:txXfrm>
        <a:off x="2427923" y="2050821"/>
        <a:ext cx="1301426" cy="1301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A8DB3-DEBE-439D-8581-846CA4459EA8}">
      <dsp:nvSpPr>
        <dsp:cNvPr id="0" name=""/>
        <dsp:cNvSpPr/>
      </dsp:nvSpPr>
      <dsp:spPr>
        <a:xfrm rot="5400000">
          <a:off x="620647" y="1155436"/>
          <a:ext cx="1695883" cy="20461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7AB4F-7CB1-4BA8-82C5-B7203701DD73}">
      <dsp:nvSpPr>
        <dsp:cNvPr id="0" name=""/>
        <dsp:cNvSpPr/>
      </dsp:nvSpPr>
      <dsp:spPr>
        <a:xfrm>
          <a:off x="174854" y="70878"/>
          <a:ext cx="3942321" cy="13641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Observations, interview, data collection</a:t>
          </a:r>
        </a:p>
      </dsp:txBody>
      <dsp:txXfrm>
        <a:off x="214808" y="110832"/>
        <a:ext cx="3862413" cy="1284209"/>
      </dsp:txXfrm>
    </dsp:sp>
    <dsp:sp modelId="{1141E973-8EC2-4BFB-9456-A1FCD4884322}">
      <dsp:nvSpPr>
        <dsp:cNvPr id="0" name=""/>
        <dsp:cNvSpPr/>
      </dsp:nvSpPr>
      <dsp:spPr>
        <a:xfrm rot="5400000">
          <a:off x="625623" y="2855607"/>
          <a:ext cx="1685931" cy="204617"/>
        </a:xfrm>
        <a:prstGeom prst="rect">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E73EC-AEEB-4019-9F91-CE8B03EA1C3F}">
      <dsp:nvSpPr>
        <dsp:cNvPr id="0" name=""/>
        <dsp:cNvSpPr/>
      </dsp:nvSpPr>
      <dsp:spPr>
        <a:xfrm>
          <a:off x="679" y="1776025"/>
          <a:ext cx="4290672" cy="1364117"/>
        </a:xfrm>
        <a:prstGeom prst="roundRect">
          <a:avLst>
            <a:gd name="adj" fmla="val 10000"/>
          </a:avLst>
        </a:prstGeom>
        <a:solidFill>
          <a:schemeClr val="accent3">
            <a:hueOff val="2250053"/>
            <a:satOff val="-3376"/>
            <a:lumOff val="-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Case discussed during Care Coordination</a:t>
          </a:r>
        </a:p>
      </dsp:txBody>
      <dsp:txXfrm>
        <a:off x="40633" y="1815979"/>
        <a:ext cx="4210764" cy="1284209"/>
      </dsp:txXfrm>
    </dsp:sp>
    <dsp:sp modelId="{D8391969-8345-4830-A066-38CADF76C88F}">
      <dsp:nvSpPr>
        <dsp:cNvPr id="0" name=""/>
        <dsp:cNvSpPr/>
      </dsp:nvSpPr>
      <dsp:spPr>
        <a:xfrm rot="21521776">
          <a:off x="1476694" y="3648794"/>
          <a:ext cx="4776873" cy="204617"/>
        </a:xfrm>
        <a:prstGeom prst="rect">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C68190-46AF-4267-96AD-8A8835A57385}">
      <dsp:nvSpPr>
        <dsp:cNvPr id="0" name=""/>
        <dsp:cNvSpPr/>
      </dsp:nvSpPr>
      <dsp:spPr>
        <a:xfrm>
          <a:off x="5056" y="3481172"/>
          <a:ext cx="4281918" cy="1344078"/>
        </a:xfrm>
        <a:prstGeom prst="roundRect">
          <a:avLst>
            <a:gd name="adj" fmla="val 10000"/>
          </a:avLst>
        </a:prstGeom>
        <a:solidFill>
          <a:schemeClr val="accent3">
            <a:hueOff val="4500106"/>
            <a:satOff val="-6752"/>
            <a:lumOff val="-109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Intervention Plan/ Safety Plan is developed</a:t>
          </a:r>
        </a:p>
      </dsp:txBody>
      <dsp:txXfrm>
        <a:off x="44423" y="3520539"/>
        <a:ext cx="4203184" cy="1265344"/>
      </dsp:txXfrm>
    </dsp:sp>
    <dsp:sp modelId="{28B58617-EDEF-4F39-996E-86600162A877}">
      <dsp:nvSpPr>
        <dsp:cNvPr id="0" name=""/>
        <dsp:cNvSpPr/>
      </dsp:nvSpPr>
      <dsp:spPr>
        <a:xfrm rot="16066463">
          <a:off x="5493875" y="2592576"/>
          <a:ext cx="1823790" cy="138726"/>
        </a:xfrm>
        <a:prstGeom prst="rect">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CFCDB7-63A0-46A7-8BE8-6EFBFDACDDBF}">
      <dsp:nvSpPr>
        <dsp:cNvPr id="0" name=""/>
        <dsp:cNvSpPr/>
      </dsp:nvSpPr>
      <dsp:spPr>
        <a:xfrm>
          <a:off x="5041616" y="3263800"/>
          <a:ext cx="3792973" cy="1561450"/>
        </a:xfrm>
        <a:prstGeom prst="roundRect">
          <a:avLst>
            <a:gd name="adj" fmla="val 10000"/>
          </a:avLst>
        </a:prstGeom>
        <a:solidFill>
          <a:schemeClr val="accent3">
            <a:hueOff val="6750158"/>
            <a:satOff val="-10128"/>
            <a:lumOff val="-1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Referrals made to outside developmental, mental health, and/or parenting programs</a:t>
          </a:r>
        </a:p>
      </dsp:txBody>
      <dsp:txXfrm>
        <a:off x="5087349" y="3309533"/>
        <a:ext cx="3701507" cy="1469984"/>
      </dsp:txXfrm>
    </dsp:sp>
    <dsp:sp modelId="{0E4882BD-59C9-4B57-A46F-E2B26CAE25E5}">
      <dsp:nvSpPr>
        <dsp:cNvPr id="0" name=""/>
        <dsp:cNvSpPr/>
      </dsp:nvSpPr>
      <dsp:spPr>
        <a:xfrm rot="16423715">
          <a:off x="5449017" y="1037720"/>
          <a:ext cx="1511572" cy="204617"/>
        </a:xfrm>
        <a:prstGeom prst="rect">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E515B-273A-450D-97A7-1C02576639ED}">
      <dsp:nvSpPr>
        <dsp:cNvPr id="0" name=""/>
        <dsp:cNvSpPr/>
      </dsp:nvSpPr>
      <dsp:spPr>
        <a:xfrm>
          <a:off x="5014106" y="1658943"/>
          <a:ext cx="3623186" cy="1166074"/>
        </a:xfrm>
        <a:prstGeom prst="roundRect">
          <a:avLst>
            <a:gd name="adj" fmla="val 10000"/>
          </a:avLst>
        </a:prstGeom>
        <a:solidFill>
          <a:schemeClr val="accent3">
            <a:hueOff val="9000211"/>
            <a:satOff val="-13504"/>
            <a:lumOff val="-2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Support is added to the classroom</a:t>
          </a:r>
        </a:p>
      </dsp:txBody>
      <dsp:txXfrm>
        <a:off x="5048259" y="1693096"/>
        <a:ext cx="3554880" cy="1097768"/>
      </dsp:txXfrm>
    </dsp:sp>
    <dsp:sp modelId="{C7131E07-264B-4EB7-B4B6-5C0F22212154}">
      <dsp:nvSpPr>
        <dsp:cNvPr id="0" name=""/>
        <dsp:cNvSpPr/>
      </dsp:nvSpPr>
      <dsp:spPr>
        <a:xfrm>
          <a:off x="5287816" y="51549"/>
          <a:ext cx="3300572" cy="1364117"/>
        </a:xfrm>
        <a:prstGeom prst="roundRect">
          <a:avLst>
            <a:gd name="adj" fmla="val 10000"/>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Intervention Plan is Reviewed; strategies are amended</a:t>
          </a:r>
        </a:p>
      </dsp:txBody>
      <dsp:txXfrm>
        <a:off x="5327770" y="91503"/>
        <a:ext cx="3220664" cy="128420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smtClean="0">
                <a:ea typeface="Helvetica Light" charset="0"/>
              </a:defRPr>
            </a:lvl1pPr>
          </a:lstStyle>
          <a:p>
            <a:pPr>
              <a:defRPr/>
            </a:pPr>
            <a:r>
              <a:rPr lang="en-US" dirty="0"/>
              <a:t>9</a:t>
            </a:r>
            <a:r>
              <a:rPr lang="en-US" baseline="30000" dirty="0"/>
              <a:t>th</a:t>
            </a:r>
            <a:r>
              <a:rPr lang="en-US" dirty="0"/>
              <a:t> Annual Early Childhood Mental health Conference 208</a:t>
            </a:r>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smtClean="0">
                <a:ea typeface="Helvetica Light"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C9B0D7D-7625-6F4A-A76E-A4B18BB8327C}" type="slidenum">
              <a:rPr lang="en-US"/>
              <a:pPr/>
              <a:t>‹#›</a:t>
            </a:fld>
            <a:endParaRPr lang="en-US"/>
          </a:p>
        </p:txBody>
      </p:sp>
    </p:spTree>
    <p:extLst>
      <p:ext uri="{BB962C8B-B14F-4D97-AF65-F5344CB8AC3E}">
        <p14:creationId xmlns:p14="http://schemas.microsoft.com/office/powerpoint/2010/main" val="257526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p:cNvSpPr>
          <p:nvPr>
            <p:ph type="sldImg" idx="2"/>
          </p:nvPr>
        </p:nvSpPr>
        <p:spPr bwMode="auto">
          <a:xfrm>
            <a:off x="1181100" y="696913"/>
            <a:ext cx="4648200" cy="348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3074" name="Rectangle 2"/>
          <p:cNvSpPr>
            <a:spLocks noGrp="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sym typeface="Noteworthy Bold" charset="0"/>
              </a:rPr>
              <a:t>Click to edit Master text styles</a:t>
            </a:r>
          </a:p>
          <a:p>
            <a:pPr lvl="1"/>
            <a:r>
              <a:rPr lang="en-US" altLang="en-US" noProof="0">
                <a:sym typeface="Noteworthy Bold" charset="0"/>
              </a:rPr>
              <a:t>Second level</a:t>
            </a:r>
          </a:p>
          <a:p>
            <a:pPr lvl="2"/>
            <a:r>
              <a:rPr lang="en-US" altLang="en-US" noProof="0">
                <a:sym typeface="Noteworthy Bold" charset="0"/>
              </a:rPr>
              <a:t>Third level</a:t>
            </a:r>
          </a:p>
          <a:p>
            <a:pPr lvl="3"/>
            <a:r>
              <a:rPr lang="en-US" altLang="en-US" noProof="0">
                <a:sym typeface="Noteworthy Bold" charset="0"/>
              </a:rPr>
              <a:t>Fourth level</a:t>
            </a:r>
          </a:p>
          <a:p>
            <a:pPr lvl="4"/>
            <a:r>
              <a:rPr lang="en-US" altLang="en-US" noProof="0">
                <a:sym typeface="Noteworthy Bold" charset="0"/>
              </a:rPr>
              <a:t>Fifth level</a:t>
            </a:r>
          </a:p>
        </p:txBody>
      </p:sp>
    </p:spTree>
    <p:extLst>
      <p:ext uri="{BB962C8B-B14F-4D97-AF65-F5344CB8AC3E}">
        <p14:creationId xmlns:p14="http://schemas.microsoft.com/office/powerpoint/2010/main" val="3243343661"/>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ＭＳ Ｐゴシック"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mindful</a:t>
            </a:r>
            <a:r>
              <a:rPr lang="en-US" baseline="0" dirty="0"/>
              <a:t> of what you are asking your teachers to do, is it realistic, do they have the skill set, do they have the support from their team? </a:t>
            </a:r>
          </a:p>
          <a:p>
            <a:endParaRPr lang="en-US" baseline="0" dirty="0"/>
          </a:p>
          <a:p>
            <a:r>
              <a:rPr lang="en-US" baseline="0" dirty="0"/>
              <a:t>We train teachers on the bottom tiers and a little bit on the Targeted Social Emotional Supports (CSEFEL)</a:t>
            </a:r>
          </a:p>
          <a:p>
            <a:endParaRPr lang="en-US" baseline="0" dirty="0"/>
          </a:p>
          <a:p>
            <a:r>
              <a:rPr lang="en-US" baseline="0" dirty="0"/>
              <a:t>Our CACU team implements the Intensive Interventions, with the support of the site staff. </a:t>
            </a:r>
          </a:p>
          <a:p>
            <a:endParaRPr lang="en-US" baseline="0" dirty="0"/>
          </a:p>
          <a:p>
            <a:r>
              <a:rPr lang="en-US" baseline="0" dirty="0"/>
              <a:t>We assign support to the classroom depending on the need- start with the program specialist, add an intern, add OT consultant, add SLP consultant, add Licensed Mental Health Professional</a:t>
            </a:r>
          </a:p>
          <a:p>
            <a:endParaRPr lang="en-US" baseline="0" dirty="0"/>
          </a:p>
          <a:p>
            <a:endParaRPr lang="en-US" dirty="0"/>
          </a:p>
        </p:txBody>
      </p:sp>
    </p:spTree>
    <p:extLst>
      <p:ext uri="{BB962C8B-B14F-4D97-AF65-F5344CB8AC3E}">
        <p14:creationId xmlns:p14="http://schemas.microsoft.com/office/powerpoint/2010/main" val="1817242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SOP’s on Intervention Plans, NAPVAP,</a:t>
            </a:r>
            <a:r>
              <a:rPr lang="en-US" baseline="0" dirty="0"/>
              <a:t> and MH table of contents</a:t>
            </a:r>
            <a:endParaRPr lang="en-US" dirty="0"/>
          </a:p>
        </p:txBody>
      </p:sp>
    </p:spTree>
    <p:extLst>
      <p:ext uri="{BB962C8B-B14F-4D97-AF65-F5344CB8AC3E}">
        <p14:creationId xmlns:p14="http://schemas.microsoft.com/office/powerpoint/2010/main" val="317531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Goudy Old Style" panose="02020502050305020303" pitchFamily="18" charset="0"/>
                <a:cs typeface="Helvetica Light" charset="0"/>
              </a:rPr>
              <a:t>Head Start's policy is to work with the neediest of the needy, to pioneer new strategies for challenges faced by young children and program staff, and</a:t>
            </a:r>
          </a:p>
          <a:p>
            <a:r>
              <a:rPr lang="en-US" sz="2400" dirty="0">
                <a:latin typeface="Goudy Old Style" panose="02020502050305020303" pitchFamily="18" charset="0"/>
                <a:cs typeface="Helvetica Light" charset="0"/>
              </a:rPr>
              <a:t>Embrace parents and community partners in the work. Head Start institutes and builds training for teachers, caregivers, and family advocates to succeed rather than give up. </a:t>
            </a:r>
          </a:p>
          <a:p>
            <a:endParaRPr lang="en-US" dirty="0"/>
          </a:p>
          <a:p>
            <a:pPr marL="342900" marR="0" lvl="1" indent="0" algn="l" defTabSz="457200" rtl="0" eaLnBrk="0" fontAlgn="base" latinLnBrk="0" hangingPunct="0">
              <a:lnSpc>
                <a:spcPts val="3500"/>
              </a:lnSpc>
              <a:spcBef>
                <a:spcPct val="0"/>
              </a:spcBef>
              <a:spcAft>
                <a:spcPct val="0"/>
              </a:spcAft>
              <a:buClr>
                <a:schemeClr val="accent3"/>
              </a:buClr>
              <a:buSzTx/>
              <a:buFontTx/>
              <a:buNone/>
              <a:tabLst/>
              <a:defRPr/>
            </a:pPr>
            <a:r>
              <a:rPr lang="en-US" sz="3600" b="1" dirty="0">
                <a:latin typeface="Goudy Old Style" panose="02020502050305020303" pitchFamily="18" charset="0"/>
              </a:rPr>
              <a:t>Develop and implement policies which support:</a:t>
            </a:r>
          </a:p>
          <a:p>
            <a:pPr lvl="1">
              <a:buClr>
                <a:schemeClr val="accent3"/>
              </a:buClr>
            </a:pPr>
            <a:r>
              <a:rPr lang="en-US" sz="3600" dirty="0">
                <a:latin typeface="Goudy Old Style" panose="02020502050305020303" pitchFamily="18" charset="0"/>
              </a:rPr>
              <a:t>Identification and support of social-emotional challenges in children and families.</a:t>
            </a:r>
          </a:p>
          <a:p>
            <a:pPr lvl="1">
              <a:buClr>
                <a:schemeClr val="accent3"/>
              </a:buClr>
            </a:pPr>
            <a:r>
              <a:rPr lang="en-US" sz="3600" dirty="0">
                <a:latin typeface="Goudy Old Style" panose="02020502050305020303" pitchFamily="18" charset="0"/>
              </a:rPr>
              <a:t>Parent engagement and social service support</a:t>
            </a:r>
          </a:p>
          <a:p>
            <a:pPr lvl="1">
              <a:buClr>
                <a:schemeClr val="accent3"/>
              </a:buClr>
            </a:pPr>
            <a:r>
              <a:rPr lang="en-US" sz="3600" dirty="0">
                <a:latin typeface="Goudy Old Style" panose="02020502050305020303" pitchFamily="18" charset="0"/>
              </a:rPr>
              <a:t>Involvement of MH consultations</a:t>
            </a:r>
          </a:p>
          <a:p>
            <a:pPr lvl="1">
              <a:buClr>
                <a:schemeClr val="accent3"/>
              </a:buClr>
            </a:pPr>
            <a:r>
              <a:rPr lang="en-US" sz="3600" dirty="0">
                <a:latin typeface="Goudy Old Style" panose="02020502050305020303" pitchFamily="18" charset="0"/>
              </a:rPr>
              <a:t>Teacher support- teacher wellness</a:t>
            </a:r>
          </a:p>
          <a:p>
            <a:pPr lvl="1">
              <a:buClr>
                <a:schemeClr val="accent3"/>
              </a:buClr>
            </a:pPr>
            <a:r>
              <a:rPr lang="en-US" sz="3300" dirty="0">
                <a:latin typeface="Goudy Old Style" panose="02020502050305020303" pitchFamily="18" charset="0"/>
                <a:cs typeface="Helvetica" charset="0"/>
                <a:sym typeface="Helvetica" charset="0"/>
              </a:rPr>
              <a:t>Collaborative engagement with teachers and parents with a multi-disciplinary team approach</a:t>
            </a:r>
          </a:p>
          <a:p>
            <a:pPr lvl="1">
              <a:buClr>
                <a:schemeClr val="accent3"/>
              </a:buClr>
            </a:pPr>
            <a:r>
              <a:rPr lang="en-US" sz="3300" dirty="0">
                <a:latin typeface="Goudy Old Style" panose="02020502050305020303" pitchFamily="18" charset="0"/>
                <a:cs typeface="Helvetica" charset="0"/>
                <a:sym typeface="Helvetica" charset="0"/>
              </a:rPr>
              <a:t>Mindfulness in the classroom with teachers and children</a:t>
            </a:r>
            <a:endParaRPr lang="en-US" sz="3000" dirty="0">
              <a:latin typeface="Goudy Old Style" panose="02020502050305020303" pitchFamily="18" charset="0"/>
            </a:endParaRPr>
          </a:p>
          <a:p>
            <a:pPr lvl="1">
              <a:buClr>
                <a:schemeClr val="accent3"/>
              </a:buClr>
            </a:pPr>
            <a:r>
              <a:rPr lang="en-US" sz="3600" dirty="0">
                <a:latin typeface="Goudy Old Style" panose="02020502050305020303" pitchFamily="18" charset="0"/>
              </a:rPr>
              <a:t>Classroom-based mentoring &amp; support</a:t>
            </a:r>
          </a:p>
          <a:p>
            <a:pPr lvl="1">
              <a:buClr>
                <a:schemeClr val="accent3"/>
              </a:buClr>
            </a:pPr>
            <a:r>
              <a:rPr lang="en-US" sz="3600" dirty="0">
                <a:latin typeface="Goudy Old Style" panose="02020502050305020303" pitchFamily="18" charset="0"/>
              </a:rPr>
              <a:t> Collaboration with Community MH providers</a:t>
            </a:r>
            <a:endParaRPr lang="en-US" dirty="0"/>
          </a:p>
        </p:txBody>
      </p:sp>
    </p:spTree>
    <p:extLst>
      <p:ext uri="{BB962C8B-B14F-4D97-AF65-F5344CB8AC3E}">
        <p14:creationId xmlns:p14="http://schemas.microsoft.com/office/powerpoint/2010/main" val="376418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ts val="3500"/>
              </a:lnSpc>
              <a:spcBef>
                <a:spcPct val="0"/>
              </a:spcBef>
              <a:spcAft>
                <a:spcPct val="0"/>
              </a:spcAft>
              <a:buClrTx/>
              <a:buSzTx/>
              <a:buFontTx/>
              <a:buNone/>
              <a:tabLst/>
              <a:defRPr/>
            </a:pPr>
            <a:r>
              <a:rPr lang="en-US" dirty="0"/>
              <a:t>As most of you now know, in 2014, the President launched the My Brother’s Keeper initiative to bridge pervasive opportunity gaps for boys and young men of color. One of the key recommendations in the effort is to eliminate expulsions and suspensions in early childhood settings and to provide early educators with the support they need to prevent these practices- including supports to acknowledge and address implicit biases. Later that year, HHS and ED released the first ever </a:t>
            </a:r>
          </a:p>
          <a:p>
            <a:pPr marL="0" marR="0" indent="0" algn="l" defTabSz="457200" rtl="0" eaLnBrk="0" fontAlgn="base" latinLnBrk="0" hangingPunct="0">
              <a:lnSpc>
                <a:spcPts val="3500"/>
              </a:lnSpc>
              <a:spcBef>
                <a:spcPct val="0"/>
              </a:spcBef>
              <a:spcAft>
                <a:spcPct val="0"/>
              </a:spcAft>
              <a:buClrTx/>
              <a:buSzTx/>
              <a:buFontTx/>
              <a:buNone/>
              <a:tabLst/>
              <a:defRPr/>
            </a:pPr>
            <a:endParaRPr lang="en-US" dirty="0"/>
          </a:p>
          <a:p>
            <a:r>
              <a:rPr lang="en-US" dirty="0"/>
              <a:t>One of the key recommendations in the effort is to eliminate expulsions and suspensions in early childhood settings and to provide early educators with the support they need to prevent these practices- including supports to acknowledge and address implicit biases. </a:t>
            </a:r>
          </a:p>
          <a:p>
            <a:r>
              <a:rPr lang="en-US" dirty="0"/>
              <a:t>Later that year, HHS and ED released the first ever Federal policy statement on expulsions and suspensions, with a comprehensive set of recommendations to prevent and eventually eliminate expulsions and suspensions and to build workforce capacity to support children’s social-emotional development and address implicit biases. </a:t>
            </a:r>
          </a:p>
          <a:p>
            <a:pPr marL="0" marR="0" indent="0" algn="l" defTabSz="457200" rtl="0" eaLnBrk="0" fontAlgn="base" latinLnBrk="0" hangingPunct="0">
              <a:lnSpc>
                <a:spcPts val="3500"/>
              </a:lnSpc>
              <a:spcBef>
                <a:spcPct val="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1256184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Goudy Old Style" panose="02020502050305020303" pitchFamily="18" charset="0"/>
                <a:cs typeface="Helvetica Light" charset="0"/>
              </a:rPr>
              <a:t>Preschool behavior problems are the single best predictor of adolescent delinquency and adult imprisonment.</a:t>
            </a:r>
          </a:p>
          <a:p>
            <a:pPr eaLnBrk="1"/>
            <a:r>
              <a:rPr lang="en-US" sz="2400" dirty="0">
                <a:latin typeface="Goudy Old Style" panose="02020502050305020303" pitchFamily="18" charset="0"/>
                <a:cs typeface="Helvetica Light" charset="0"/>
              </a:rPr>
              <a:t>Expulsions deny the child the benefit of continuity of quality early care and education.</a:t>
            </a:r>
          </a:p>
          <a:p>
            <a:pPr eaLnBrk="1"/>
            <a:r>
              <a:rPr lang="en-US" sz="2400" dirty="0">
                <a:latin typeface="Goudy Old Style" panose="02020502050305020303" pitchFamily="18" charset="0"/>
                <a:cs typeface="Helvetica Light" charset="0"/>
              </a:rPr>
              <a:t>Expulsions prevent children from receiving and having access to potentially beneficial mental health services. </a:t>
            </a:r>
          </a:p>
          <a:p>
            <a:endParaRPr lang="en-US" dirty="0"/>
          </a:p>
        </p:txBody>
      </p:sp>
    </p:spTree>
    <p:extLst>
      <p:ext uri="{BB962C8B-B14F-4D97-AF65-F5344CB8AC3E}">
        <p14:creationId xmlns:p14="http://schemas.microsoft.com/office/powerpoint/2010/main" val="92579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Goudy Old Style" panose="02020502050305020303" pitchFamily="18" charset="0"/>
                <a:cs typeface="Helvetica Light" charset="0"/>
              </a:rPr>
              <a:t>Head Start's policy is to work with the neediest of the needy, to pioneer new strategies for challenges faced by young children and program staff, and</a:t>
            </a:r>
          </a:p>
          <a:p>
            <a:r>
              <a:rPr lang="en-US" sz="2400" dirty="0">
                <a:latin typeface="Goudy Old Style" panose="02020502050305020303" pitchFamily="18" charset="0"/>
                <a:cs typeface="Helvetica Light" charset="0"/>
              </a:rPr>
              <a:t>Embrace parents and community partners in the work. Head Start institutes and builds training for teachers, caregivers, and family advocates to succeed rather than give up. </a:t>
            </a:r>
            <a:endParaRPr lang="en-US" dirty="0"/>
          </a:p>
        </p:txBody>
      </p:sp>
    </p:spTree>
    <p:extLst>
      <p:ext uri="{BB962C8B-B14F-4D97-AF65-F5344CB8AC3E}">
        <p14:creationId xmlns:p14="http://schemas.microsoft.com/office/powerpoint/2010/main" val="100972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Goudy Old Style" panose="02020502050305020303" pitchFamily="18" charset="0"/>
                <a:cs typeface="Helvetica" charset="0"/>
                <a:sym typeface="Helvetica" charset="0"/>
              </a:rPr>
              <a:t>Systems Approach in Early Care &amp; Learning</a:t>
            </a:r>
            <a:endParaRPr lang="en-US" sz="2400" i="1" dirty="0">
              <a:solidFill>
                <a:srgbClr val="2F2F26"/>
              </a:solidFill>
              <a:latin typeface="Goudy Old Style" panose="02020502050305020303" pitchFamily="18" charset="0"/>
              <a:cs typeface="Helvetica" charset="0"/>
              <a:sym typeface="Helvetica" charset="0"/>
            </a:endParaRPr>
          </a:p>
          <a:p>
            <a:endParaRPr lang="en-US" sz="2400" i="1" dirty="0">
              <a:solidFill>
                <a:srgbClr val="2F2F26"/>
              </a:solidFill>
              <a:latin typeface="Goudy Old Style" panose="02020502050305020303" pitchFamily="18" charset="0"/>
              <a:cs typeface="Helvetica" charset="0"/>
              <a:sym typeface="Helvetica" charset="0"/>
            </a:endParaRPr>
          </a:p>
          <a:p>
            <a:r>
              <a:rPr lang="en-US" sz="2400" i="1" dirty="0">
                <a:solidFill>
                  <a:srgbClr val="2F2F26"/>
                </a:solidFill>
                <a:latin typeface="Goudy Old Style" panose="02020502050305020303" pitchFamily="18" charset="0"/>
                <a:cs typeface="Helvetica" charset="0"/>
                <a:sym typeface="Helvetica" charset="0"/>
              </a:rPr>
              <a:t>A </a:t>
            </a:r>
            <a:r>
              <a:rPr lang="en-US" sz="2400" i="1" u="sng" dirty="0">
                <a:solidFill>
                  <a:srgbClr val="2F2F26"/>
                </a:solidFill>
                <a:latin typeface="Goudy Old Style" panose="02020502050305020303" pitchFamily="18" charset="0"/>
                <a:cs typeface="Helvetica" charset="0"/>
                <a:sym typeface="Helvetica" charset="0"/>
              </a:rPr>
              <a:t>systems approach </a:t>
            </a:r>
            <a:r>
              <a:rPr lang="en-US" sz="2400" i="1" dirty="0">
                <a:solidFill>
                  <a:srgbClr val="2F2F26"/>
                </a:solidFill>
                <a:latin typeface="Goudy Old Style" panose="02020502050305020303" pitchFamily="18" charset="0"/>
                <a:cs typeface="Helvetica" charset="0"/>
                <a:sym typeface="Helvetica" charset="0"/>
              </a:rPr>
              <a:t>should support children and teachers, and parents and access additional resources in the community</a:t>
            </a:r>
          </a:p>
          <a:p>
            <a:r>
              <a:rPr lang="en-US" sz="2400" i="1" dirty="0">
                <a:solidFill>
                  <a:srgbClr val="2F2F26"/>
                </a:solidFill>
                <a:latin typeface="Goudy Old Style" panose="02020502050305020303" pitchFamily="18" charset="0"/>
                <a:cs typeface="Helvetica" charset="0"/>
                <a:sym typeface="Helvetica" charset="0"/>
              </a:rPr>
              <a:t>No more knee jerk reactions</a:t>
            </a:r>
          </a:p>
          <a:p>
            <a:r>
              <a:rPr lang="en-US" sz="2400" i="1" dirty="0">
                <a:solidFill>
                  <a:srgbClr val="2F2F26"/>
                </a:solidFill>
                <a:latin typeface="Goudy Old Style" panose="02020502050305020303" pitchFamily="18" charset="0"/>
                <a:cs typeface="Helvetica" charset="0"/>
                <a:sym typeface="Helvetica" charset="0"/>
              </a:rPr>
              <a:t>Create your Pyramid </a:t>
            </a:r>
          </a:p>
          <a:p>
            <a:r>
              <a:rPr lang="en-US" sz="2400" i="1" dirty="0">
                <a:solidFill>
                  <a:srgbClr val="2F2F26"/>
                </a:solidFill>
                <a:latin typeface="Goudy Old Style" panose="02020502050305020303" pitchFamily="18" charset="0"/>
                <a:cs typeface="Helvetica" charset="0"/>
                <a:sym typeface="Helvetica" charset="0"/>
              </a:rPr>
              <a:t>Identify your resources</a:t>
            </a:r>
          </a:p>
          <a:p>
            <a:r>
              <a:rPr lang="en-US" sz="2400" i="1" dirty="0">
                <a:solidFill>
                  <a:srgbClr val="2F2F26"/>
                </a:solidFill>
                <a:latin typeface="Goudy Old Style" panose="02020502050305020303" pitchFamily="18" charset="0"/>
                <a:cs typeface="Helvetica" charset="0"/>
                <a:sym typeface="Helvetica" charset="0"/>
              </a:rPr>
              <a:t>Identify ways you close the loop for families</a:t>
            </a:r>
            <a:endParaRPr lang="en-US" sz="2400" i="1" dirty="0">
              <a:latin typeface="Goudy Old Style" panose="02020502050305020303" pitchFamily="18" charset="0"/>
            </a:endParaRPr>
          </a:p>
          <a:p>
            <a:endParaRPr lang="en-US" dirty="0"/>
          </a:p>
        </p:txBody>
      </p:sp>
    </p:spTree>
    <p:extLst>
      <p:ext uri="{BB962C8B-B14F-4D97-AF65-F5344CB8AC3E}">
        <p14:creationId xmlns:p14="http://schemas.microsoft.com/office/powerpoint/2010/main" val="26551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433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where we talk about supporting staff wellness/self-regulation to</a:t>
            </a:r>
            <a:r>
              <a:rPr lang="en-US" baseline="0" dirty="0"/>
              <a:t> improve child outcomes?  When teachers are well they are more resilient during difficult times, more open to learning and trying new strategies, and are able to view the child and the behavior in a more positive and manageable. When teachers “feel” supported, they feel more capable of managing challenging situations….. This results in better child outcomes and reduces the likelihood of suspension/expulsion</a:t>
            </a:r>
            <a:endParaRPr lang="en-US" dirty="0"/>
          </a:p>
        </p:txBody>
      </p:sp>
    </p:spTree>
    <p:extLst>
      <p:ext uri="{BB962C8B-B14F-4D97-AF65-F5344CB8AC3E}">
        <p14:creationId xmlns:p14="http://schemas.microsoft.com/office/powerpoint/2010/main" val="232555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211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ts val="3500"/>
              </a:lnSpc>
              <a:spcBef>
                <a:spcPct val="0"/>
              </a:spcBef>
              <a:spcAft>
                <a:spcPct val="0"/>
              </a:spcAft>
              <a:buClrTx/>
              <a:buSzTx/>
              <a:buFontTx/>
              <a:buNone/>
              <a:tabLst/>
              <a:defRPr/>
            </a:pPr>
            <a:r>
              <a:rPr lang="en-US" sz="2400" dirty="0">
                <a:latin typeface="Helvetica Light" charset="0"/>
                <a:cs typeface="Helvetica Light" charset="0"/>
              </a:rPr>
              <a:t>These policies should be in writing and clearly articulated and communicated to parents/guardians, staff and others. These policies should also explicitly state how the program plans to use any available internal mental health and other support staff during behavioral crises to eliminate to the degree possible any need for external supports (e.g., local police departments) during crises.</a:t>
            </a:r>
          </a:p>
          <a:p>
            <a:pPr marL="0" marR="0" indent="0" algn="l" defTabSz="457200" rtl="0" eaLnBrk="0" fontAlgn="base" latinLnBrk="0" hangingPunct="0">
              <a:lnSpc>
                <a:spcPts val="3500"/>
              </a:lnSpc>
              <a:spcBef>
                <a:spcPct val="0"/>
              </a:spcBef>
              <a:spcAft>
                <a:spcPct val="0"/>
              </a:spcAft>
              <a:buClrTx/>
              <a:buSzTx/>
              <a:buFontTx/>
              <a:buNone/>
              <a:tabLst/>
              <a:defRPr/>
            </a:pPr>
            <a:endParaRPr lang="en-US" sz="2400" dirty="0">
              <a:latin typeface="Helvetica Light" charset="0"/>
              <a:cs typeface="Helvetica Light" charset="0"/>
            </a:endParaRPr>
          </a:p>
          <a:p>
            <a:pPr marL="0" marR="0" indent="0" algn="l" defTabSz="457200" rtl="0" eaLnBrk="0" fontAlgn="base" latinLnBrk="0" hangingPunct="0">
              <a:lnSpc>
                <a:spcPts val="3500"/>
              </a:lnSpc>
              <a:spcBef>
                <a:spcPct val="0"/>
              </a:spcBef>
              <a:spcAft>
                <a:spcPct val="0"/>
              </a:spcAft>
              <a:buClrTx/>
              <a:buSzTx/>
              <a:buFontTx/>
              <a:buNone/>
              <a:tabLst/>
              <a:defRPr/>
            </a:pPr>
            <a:r>
              <a:rPr lang="en-US" sz="2400" dirty="0">
                <a:latin typeface="Helvetica Light" charset="0"/>
                <a:cs typeface="Helvetica Light" charset="0"/>
              </a:rPr>
              <a:t>Staff should also have access to in-service training, resources, and child care health consultation to manage children’s health conditions in collaboration with parents/guardians and the child’s primary care provider. Programs should attempt to obtain access to behavioral or mental health consultation to help establish and maintain environments that will support children’s mental well-being and social-emotional health, and have access to such a consultant when more targeted child-specific interventions are needed. </a:t>
            </a:r>
            <a:endParaRPr lang="en-US" dirty="0"/>
          </a:p>
          <a:p>
            <a:pPr marL="0" marR="0" indent="0" algn="l" defTabSz="457200" rtl="0" eaLnBrk="0" fontAlgn="base" latinLnBrk="0" hangingPunct="0">
              <a:lnSpc>
                <a:spcPts val="3500"/>
              </a:lnSpc>
              <a:spcBef>
                <a:spcPct val="0"/>
              </a:spcBef>
              <a:spcAft>
                <a:spcPct val="0"/>
              </a:spcAft>
              <a:buClrTx/>
              <a:buSzTx/>
              <a:buFontTx/>
              <a:buNone/>
              <a:tabLst/>
              <a:defRPr/>
            </a:pPr>
            <a:endParaRPr lang="en-US" sz="2400" dirty="0">
              <a:latin typeface="Helvetica Light" charset="0"/>
              <a:cs typeface="Helvetica Light" charset="0"/>
            </a:endParaRPr>
          </a:p>
          <a:p>
            <a:endParaRPr lang="en-US" dirty="0"/>
          </a:p>
        </p:txBody>
      </p:sp>
    </p:spTree>
    <p:extLst>
      <p:ext uri="{BB962C8B-B14F-4D97-AF65-F5344CB8AC3E}">
        <p14:creationId xmlns:p14="http://schemas.microsoft.com/office/powerpoint/2010/main" val="129517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13" name="Rounded Rectangle 12"/>
          <p:cNvSpPr/>
          <p:nvPr/>
        </p:nvSpPr>
        <p:spPr>
          <a:xfrm>
            <a:off x="92890" y="99208"/>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Subtitle 8"/>
          <p:cNvSpPr>
            <a:spLocks noGrp="1"/>
          </p:cNvSpPr>
          <p:nvPr>
            <p:ph type="subTitle" idx="1"/>
          </p:nvPr>
        </p:nvSpPr>
        <p:spPr>
          <a:xfrm>
            <a:off x="1842347" y="4551680"/>
            <a:ext cx="9103360" cy="2275840"/>
          </a:xfrm>
        </p:spPr>
        <p:txBody>
          <a:bodyPr/>
          <a:lstStyle>
            <a:lvl1pPr marL="0" indent="0" algn="ctr">
              <a:buNone/>
              <a:defRPr sz="3700">
                <a:solidFill>
                  <a:schemeClr val="tx2"/>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85AC8A2-C63C-49A4-89E9-2E4420D2ECA8}" type="datetimeFigureOut">
              <a:rPr lang="en-US" smtClean="0"/>
              <a:t>9/10/2018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2000">
                <a:solidFill>
                  <a:srgbClr val="FFFFFF"/>
                </a:solidFill>
              </a:defRPr>
            </a:lvl1pPr>
          </a:lstStyle>
          <a:p>
            <a:fld id="{74C7E049-B585-4EE6-96C0-EEB30EAA14FD}" type="slidenum">
              <a:rPr lang="en-US" smtClean="0"/>
              <a:t>‹#›</a:t>
            </a:fld>
            <a:endParaRPr lang="en-US"/>
          </a:p>
        </p:txBody>
      </p:sp>
      <p:sp>
        <p:nvSpPr>
          <p:cNvPr id="7" name="Rectangle 6"/>
          <p:cNvSpPr/>
          <p:nvPr/>
        </p:nvSpPr>
        <p:spPr>
          <a:xfrm>
            <a:off x="89503" y="2061231"/>
            <a:ext cx="12830630" cy="217223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0" name="Rectangle 9"/>
          <p:cNvSpPr/>
          <p:nvPr/>
        </p:nvSpPr>
        <p:spPr>
          <a:xfrm>
            <a:off x="89503" y="1986446"/>
            <a:ext cx="12830630" cy="17149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Rectangle 10"/>
          <p:cNvSpPr/>
          <p:nvPr/>
        </p:nvSpPr>
        <p:spPr>
          <a:xfrm>
            <a:off x="89503" y="4233456"/>
            <a:ext cx="12830630" cy="15720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Title 7"/>
          <p:cNvSpPr>
            <a:spLocks noGrp="1"/>
          </p:cNvSpPr>
          <p:nvPr>
            <p:ph type="ctrTitle"/>
          </p:nvPr>
        </p:nvSpPr>
        <p:spPr>
          <a:xfrm>
            <a:off x="650240" y="2141768"/>
            <a:ext cx="11704320" cy="2090702"/>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9785C6-EBAF-49D5-AD4D-BABF4DFAAD59}" type="datetime1">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1"/>
            <a:ext cx="2861056" cy="832216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300480" y="390600"/>
            <a:ext cx="7911253" cy="8322169"/>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404122-9A3A-4FD8-98B8-22631F32846C}" type="datetime1">
              <a:rPr lang="en-US" smtClean="0"/>
              <a:pPr/>
              <a:t>9/10/2018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40825E-4A15-4D39-8176-1F07E904CB3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68907" y="9040143"/>
            <a:ext cx="866987" cy="519289"/>
          </a:xfrm>
        </p:spPr>
        <p:txBody>
          <a:bodyPr/>
          <a:lstStyle>
            <a:lvl1pPr algn="ctr">
              <a:defRPr sz="1300">
                <a:solidFill>
                  <a:schemeClr val="bg1">
                    <a:lumMod val="75000"/>
                  </a:schemeClr>
                </a:solidFill>
              </a:defRPr>
            </a:lvl1pPr>
          </a:lstStyle>
          <a:p>
            <a:fld id="{D6CC888B-D9F9-4E54-B722-F151A9F45E95}" type="slidenum">
              <a:rPr lang="en-US" smtClean="0"/>
              <a:t>‹#›</a:t>
            </a:fld>
            <a:endParaRPr lang="en-US"/>
          </a:p>
        </p:txBody>
      </p:sp>
      <p:sp>
        <p:nvSpPr>
          <p:cNvPr id="9" name="Picture Placeholder 8"/>
          <p:cNvSpPr>
            <a:spLocks noGrp="1"/>
          </p:cNvSpPr>
          <p:nvPr>
            <p:ph type="pic" sz="quarter" idx="13"/>
          </p:nvPr>
        </p:nvSpPr>
        <p:spPr>
          <a:xfrm rot="5400000">
            <a:off x="6521526" y="2280940"/>
            <a:ext cx="4941824" cy="4941824"/>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a:t>Drag picture to placeholder or click icon to add</a:t>
            </a:r>
            <a:endParaRPr/>
          </a:p>
        </p:txBody>
      </p:sp>
      <p:sp>
        <p:nvSpPr>
          <p:cNvPr id="2" name="Title 1"/>
          <p:cNvSpPr>
            <a:spLocks noGrp="1"/>
          </p:cNvSpPr>
          <p:nvPr>
            <p:ph type="ctrTitle"/>
          </p:nvPr>
        </p:nvSpPr>
        <p:spPr>
          <a:xfrm>
            <a:off x="1644725" y="4428964"/>
            <a:ext cx="4660053" cy="1652693"/>
          </a:xfrm>
        </p:spPr>
        <p:txBody>
          <a:bodyPr tIns="0" bIns="0" anchor="b" anchorCtr="0">
            <a:noAutofit/>
          </a:bodyPr>
          <a:lstStyle>
            <a:lvl1pPr algn="ctr">
              <a:lnSpc>
                <a:spcPts val="5689"/>
              </a:lnSpc>
              <a:defRPr sz="51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644725" y="6177280"/>
            <a:ext cx="4660053" cy="758613"/>
          </a:xfrm>
        </p:spPr>
        <p:txBody>
          <a:bodyPr tIns="0" bIns="0">
            <a:normAutofit/>
          </a:bodyPr>
          <a:lstStyle>
            <a:lvl1pPr marL="0" indent="0" algn="ctr">
              <a:spcBef>
                <a:spcPct val="0"/>
              </a:spcBef>
              <a:buNone/>
              <a:defRPr sz="2000">
                <a:solidFill>
                  <a:schemeClr val="bg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961665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259A7B8-0EC4-44C9-AFEF-25E144F11C06}" type="datetime1">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8" name="Content Placeholder 7"/>
          <p:cNvSpPr>
            <a:spLocks noGrp="1"/>
          </p:cNvSpPr>
          <p:nvPr>
            <p:ph sz="quarter" idx="1"/>
          </p:nvPr>
        </p:nvSpPr>
        <p:spPr>
          <a:xfrm>
            <a:off x="1300480" y="2059093"/>
            <a:ext cx="11054080" cy="6502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10" name="Rounded Rectangle 9"/>
          <p:cNvSpPr/>
          <p:nvPr/>
        </p:nvSpPr>
        <p:spPr>
          <a:xfrm>
            <a:off x="92890" y="99208"/>
            <a:ext cx="12819018" cy="9517797"/>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1027290" y="1354668"/>
            <a:ext cx="11054080" cy="1937173"/>
          </a:xfrm>
        </p:spPr>
        <p:txBody>
          <a:bodyPr anchor="b" anchorCtr="0"/>
          <a:lstStyle>
            <a:lvl1pPr algn="l">
              <a:buNone/>
              <a:defRPr sz="5700" b="0" cap="none"/>
            </a:lvl1pPr>
          </a:lstStyle>
          <a:p>
            <a:r>
              <a:rPr kumimoji="0" lang="en-US"/>
              <a:t>Click to edit Master title style</a:t>
            </a:r>
          </a:p>
        </p:txBody>
      </p:sp>
      <p:sp>
        <p:nvSpPr>
          <p:cNvPr id="3" name="Text Placeholder 2"/>
          <p:cNvSpPr>
            <a:spLocks noGrp="1"/>
          </p:cNvSpPr>
          <p:nvPr>
            <p:ph type="body" idx="1"/>
          </p:nvPr>
        </p:nvSpPr>
        <p:spPr>
          <a:xfrm>
            <a:off x="1027290" y="3623734"/>
            <a:ext cx="11054080" cy="1903306"/>
          </a:xfrm>
        </p:spPr>
        <p:txBody>
          <a:bodyPr anchor="t" anchorCtr="0"/>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9/10/2018</a:t>
            </a:fld>
            <a:endParaRPr lang="en-US"/>
          </a:p>
        </p:txBody>
      </p:sp>
      <p:sp>
        <p:nvSpPr>
          <p:cNvPr id="5" name="Footer Placeholder 4"/>
          <p:cNvSpPr>
            <a:spLocks noGrp="1"/>
          </p:cNvSpPr>
          <p:nvPr>
            <p:ph type="ftr" sz="quarter" idx="11"/>
          </p:nvPr>
        </p:nvSpPr>
        <p:spPr>
          <a:xfrm>
            <a:off x="1137920" y="8778240"/>
            <a:ext cx="5689600" cy="650240"/>
          </a:xfrm>
        </p:spPr>
        <p:txBody>
          <a:bodyPr/>
          <a:lstStyle/>
          <a:p>
            <a:endParaRPr lang="en-US"/>
          </a:p>
        </p:txBody>
      </p:sp>
      <p:sp>
        <p:nvSpPr>
          <p:cNvPr id="7" name="Rectangle 6"/>
          <p:cNvSpPr/>
          <p:nvPr/>
        </p:nvSpPr>
        <p:spPr>
          <a:xfrm flipV="1">
            <a:off x="98720" y="3380380"/>
            <a:ext cx="12819221"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Rectangle 7"/>
          <p:cNvSpPr/>
          <p:nvPr/>
        </p:nvSpPr>
        <p:spPr>
          <a:xfrm>
            <a:off x="98342" y="3330098"/>
            <a:ext cx="12819600"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Rectangle 8"/>
          <p:cNvSpPr/>
          <p:nvPr/>
        </p:nvSpPr>
        <p:spPr>
          <a:xfrm>
            <a:off x="97147" y="3511296"/>
            <a:ext cx="12820794" cy="6502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6" name="Slide Number Placeholder 5"/>
          <p:cNvSpPr>
            <a:spLocks noGrp="1"/>
          </p:cNvSpPr>
          <p:nvPr>
            <p:ph type="sldNum" sz="quarter" idx="12"/>
          </p:nvPr>
        </p:nvSpPr>
        <p:spPr>
          <a:xfrm>
            <a:off x="208077" y="8830259"/>
            <a:ext cx="650240" cy="650240"/>
          </a:xfrm>
        </p:spPr>
        <p:txBody>
          <a:bodyPr/>
          <a:lstStyle/>
          <a:p>
            <a:fld id="{74C7E049-B585-4EE6-96C0-EEB30EAA14F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E72AE48-94E6-46E0-BE32-5F0716DE9115}" type="datetime1">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9" name="Content Placeholder 8"/>
          <p:cNvSpPr>
            <a:spLocks noGrp="1"/>
          </p:cNvSpPr>
          <p:nvPr>
            <p:ph sz="quarter" idx="1"/>
          </p:nvPr>
        </p:nvSpPr>
        <p:spPr>
          <a:xfrm>
            <a:off x="1300480" y="2059093"/>
            <a:ext cx="5331968" cy="6502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7017173" y="2059093"/>
            <a:ext cx="5331968" cy="65024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0480" y="388338"/>
            <a:ext cx="11054080" cy="16256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300480" y="2059094"/>
            <a:ext cx="5310293" cy="1083733"/>
          </a:xfrm>
          <a:noFill/>
          <a:ln w="12700" cap="sq" cmpd="sng" algn="ctr">
            <a:noFill/>
            <a:prstDash val="solid"/>
          </a:ln>
        </p:spPr>
        <p:txBody>
          <a:bodyPr lIns="130046"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044267" y="2059094"/>
            <a:ext cx="5310293" cy="1083733"/>
          </a:xfrm>
          <a:noFill/>
          <a:ln w="12700" cap="sq" cmpd="sng" algn="ctr">
            <a:noFill/>
            <a:prstDash val="solid"/>
          </a:ln>
        </p:spPr>
        <p:txBody>
          <a:bodyPr lIns="130046" anchor="b" anchorCtr="0">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884C285-8BCE-48FC-97D9-E2837AF38351}" type="datetime1">
              <a:rPr lang="en-US" smtClean="0"/>
              <a:pPr/>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
        <p:nvSpPr>
          <p:cNvPr id="11" name="Content Placeholder 10"/>
          <p:cNvSpPr>
            <a:spLocks noGrp="1"/>
          </p:cNvSpPr>
          <p:nvPr>
            <p:ph sz="half" idx="2"/>
          </p:nvPr>
        </p:nvSpPr>
        <p:spPr>
          <a:xfrm>
            <a:off x="1300480" y="3197013"/>
            <a:ext cx="5310293" cy="552704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7044267" y="3197013"/>
            <a:ext cx="5310293" cy="552704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3004800" cy="97536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useBgFill="1">
        <p:nvSpPr>
          <p:cNvPr id="9" name="Rounded Rectangle 8"/>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1300480" y="388338"/>
            <a:ext cx="11054080" cy="1625600"/>
          </a:xfrm>
        </p:spPr>
        <p:txBody>
          <a:bodyPr anchor="b" anchorCtr="0"/>
          <a:lstStyle>
            <a:lvl1pPr algn="l">
              <a:buNone/>
              <a:defRPr sz="5700" b="0"/>
            </a:lvl1pPr>
          </a:lstStyle>
          <a:p>
            <a:r>
              <a:rPr kumimoji="0" lang="en-US"/>
              <a:t>Click to edit Master title style</a:t>
            </a:r>
          </a:p>
        </p:txBody>
      </p:sp>
      <p:sp>
        <p:nvSpPr>
          <p:cNvPr id="3" name="Text Placeholder 2"/>
          <p:cNvSpPr>
            <a:spLocks noGrp="1"/>
          </p:cNvSpPr>
          <p:nvPr>
            <p:ph type="body" idx="2"/>
          </p:nvPr>
        </p:nvSpPr>
        <p:spPr>
          <a:xfrm>
            <a:off x="1300480" y="2275840"/>
            <a:ext cx="2709333" cy="6394027"/>
          </a:xfrm>
        </p:spPr>
        <p:txBody>
          <a:bodyPr/>
          <a:lstStyle>
            <a:lvl1pPr marL="0" indent="0">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1" name="Content Placeholder 10"/>
          <p:cNvSpPr>
            <a:spLocks noGrp="1"/>
          </p:cNvSpPr>
          <p:nvPr>
            <p:ph sz="quarter" idx="1"/>
          </p:nvPr>
        </p:nvSpPr>
        <p:spPr>
          <a:xfrm>
            <a:off x="4226560" y="2275840"/>
            <a:ext cx="8128000" cy="6394027"/>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0480" y="6969671"/>
            <a:ext cx="10403840" cy="742810"/>
          </a:xfrm>
        </p:spPr>
        <p:txBody>
          <a:bodyPr anchor="ctr">
            <a:noAutofit/>
          </a:bodyPr>
          <a:lstStyle>
            <a:lvl1pPr algn="l">
              <a:buNone/>
              <a:defRPr sz="4000" b="0"/>
            </a:lvl1pPr>
          </a:lstStyle>
          <a:p>
            <a:r>
              <a:rPr kumimoji="0" lang="en-US"/>
              <a:t>Click to edit Master title style</a:t>
            </a:r>
          </a:p>
        </p:txBody>
      </p:sp>
      <p:sp>
        <p:nvSpPr>
          <p:cNvPr id="4" name="Text Placeholder 3"/>
          <p:cNvSpPr>
            <a:spLocks noGrp="1"/>
          </p:cNvSpPr>
          <p:nvPr>
            <p:ph type="body" sz="half" idx="2"/>
          </p:nvPr>
        </p:nvSpPr>
        <p:spPr>
          <a:xfrm>
            <a:off x="1300480" y="7745173"/>
            <a:ext cx="10403840" cy="975360"/>
          </a:xfrm>
        </p:spPr>
        <p:txBody>
          <a:bodyPr/>
          <a:lstStyle>
            <a:lvl1pPr marL="0" indent="0">
              <a:buFontTx/>
              <a:buNone/>
              <a:defRPr sz="2300"/>
            </a:lvl1pPr>
            <a:lvl2pPr>
              <a:defRPr sz="1700"/>
            </a:lvl2pPr>
            <a:lvl3pPr>
              <a:defRPr sz="1400"/>
            </a:lvl3pPr>
            <a:lvl4pPr>
              <a:defRPr sz="1300"/>
            </a:lvl4pPr>
            <a:lvl5pPr>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pPr/>
              <a:t>9/10/2018</a:t>
            </a:fld>
            <a:endParaRPr lang="en-US"/>
          </a:p>
        </p:txBody>
      </p:sp>
      <p:sp>
        <p:nvSpPr>
          <p:cNvPr id="6" name="Footer Placeholder 5"/>
          <p:cNvSpPr>
            <a:spLocks noGrp="1"/>
          </p:cNvSpPr>
          <p:nvPr>
            <p:ph type="ftr" sz="quarter" idx="11"/>
          </p:nvPr>
        </p:nvSpPr>
        <p:spPr>
          <a:xfrm>
            <a:off x="1300480" y="8778240"/>
            <a:ext cx="5527040" cy="650240"/>
          </a:xfrm>
        </p:spPr>
        <p:txBody>
          <a:bodyPr/>
          <a:lstStyle/>
          <a:p>
            <a:endParaRPr lang="en-US"/>
          </a:p>
        </p:txBody>
      </p:sp>
      <p:sp>
        <p:nvSpPr>
          <p:cNvPr id="7" name="Slide Number Placeholder 6"/>
          <p:cNvSpPr>
            <a:spLocks noGrp="1"/>
          </p:cNvSpPr>
          <p:nvPr>
            <p:ph type="sldNum" sz="quarter" idx="12"/>
          </p:nvPr>
        </p:nvSpPr>
        <p:spPr>
          <a:xfrm>
            <a:off x="208077" y="8830259"/>
            <a:ext cx="650240" cy="650240"/>
          </a:xfrm>
        </p:spPr>
        <p:txBody>
          <a:bodyPr/>
          <a:lstStyle/>
          <a:p>
            <a:fld id="{FA84A37A-AFC2-4A01-80A1-FC20F2C0D5BB}" type="slidenum">
              <a:rPr lang="en-US" smtClean="0"/>
              <a:pPr/>
              <a:t>‹#›</a:t>
            </a:fld>
            <a:endParaRPr lang="en-US"/>
          </a:p>
        </p:txBody>
      </p:sp>
      <p:sp>
        <p:nvSpPr>
          <p:cNvPr id="11" name="Rectangle 10"/>
          <p:cNvSpPr/>
          <p:nvPr/>
        </p:nvSpPr>
        <p:spPr>
          <a:xfrm flipV="1">
            <a:off x="97148" y="6661056"/>
            <a:ext cx="12809728" cy="13004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2" name="Rectangle 11"/>
          <p:cNvSpPr/>
          <p:nvPr/>
        </p:nvSpPr>
        <p:spPr>
          <a:xfrm>
            <a:off x="97434" y="6614008"/>
            <a:ext cx="12809442" cy="6502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3" name="Rectangle 12"/>
          <p:cNvSpPr/>
          <p:nvPr/>
        </p:nvSpPr>
        <p:spPr>
          <a:xfrm>
            <a:off x="97437" y="6788586"/>
            <a:ext cx="12809439" cy="6941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3" name="Picture Placeholder 2"/>
          <p:cNvSpPr>
            <a:spLocks noGrp="1"/>
          </p:cNvSpPr>
          <p:nvPr>
            <p:ph type="pic" idx="1"/>
          </p:nvPr>
        </p:nvSpPr>
        <p:spPr>
          <a:xfrm>
            <a:off x="97150" y="94827"/>
            <a:ext cx="12802664" cy="6515947"/>
          </a:xfrm>
          <a:prstGeom prst="round2SameRect">
            <a:avLst>
              <a:gd name="adj1" fmla="val 7101"/>
              <a:gd name="adj2" fmla="val 0"/>
            </a:avLst>
          </a:prstGeom>
          <a:solidFill>
            <a:schemeClr val="bg2"/>
          </a:solidFill>
          <a:ln w="6350">
            <a:solidFill>
              <a:schemeClr val="tx1"/>
            </a:solidFill>
          </a:ln>
        </p:spPr>
        <p:txBody>
          <a:bodyPr/>
          <a:lstStyle>
            <a:lvl1pPr marL="0" indent="0">
              <a:buNone/>
              <a:defRPr sz="4600"/>
            </a:lvl1pPr>
          </a:lstStyle>
          <a:p>
            <a:r>
              <a:rPr kumimoji="0" lang="en-US"/>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3004800" cy="97536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useBgFill="1">
        <p:nvSpPr>
          <p:cNvPr id="8" name="Rounded Rectangle 7"/>
          <p:cNvSpPr/>
          <p:nvPr/>
        </p:nvSpPr>
        <p:spPr>
          <a:xfrm>
            <a:off x="91034" y="99207"/>
            <a:ext cx="12819018" cy="9519514"/>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2" name="Title Placeholder 21"/>
          <p:cNvSpPr>
            <a:spLocks noGrp="1"/>
          </p:cNvSpPr>
          <p:nvPr>
            <p:ph type="title"/>
          </p:nvPr>
        </p:nvSpPr>
        <p:spPr>
          <a:xfrm>
            <a:off x="1300480" y="390596"/>
            <a:ext cx="11054080" cy="1625600"/>
          </a:xfrm>
          <a:prstGeom prst="rect">
            <a:avLst/>
          </a:prstGeom>
        </p:spPr>
        <p:txBody>
          <a:bodyPr lIns="130046" tIns="65023" rIns="130046" bIns="130046" anchor="b" anchorCtr="0">
            <a:normAutofit/>
          </a:bodyPr>
          <a:lstStyle/>
          <a:p>
            <a:r>
              <a:rPr kumimoji="0" lang="en-US"/>
              <a:t>Click to edit Master title style</a:t>
            </a:r>
          </a:p>
        </p:txBody>
      </p:sp>
      <p:sp>
        <p:nvSpPr>
          <p:cNvPr id="13" name="Text Placeholder 12"/>
          <p:cNvSpPr>
            <a:spLocks noGrp="1"/>
          </p:cNvSpPr>
          <p:nvPr>
            <p:ph type="body" idx="1"/>
          </p:nvPr>
        </p:nvSpPr>
        <p:spPr>
          <a:xfrm>
            <a:off x="1300480" y="2059093"/>
            <a:ext cx="11054080" cy="6502400"/>
          </a:xfrm>
          <a:prstGeom prst="rect">
            <a:avLst/>
          </a:prstGeom>
        </p:spPr>
        <p:txBody>
          <a:bodyPr lIns="130046" tIns="65023" rIns="130046" bIns="65023">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778240" y="8805334"/>
            <a:ext cx="3522133" cy="677333"/>
          </a:xfrm>
          <a:prstGeom prst="rect">
            <a:avLst/>
          </a:prstGeom>
        </p:spPr>
        <p:txBody>
          <a:bodyPr lIns="130046" tIns="65023" rIns="130046" bIns="65023" anchor="ctr" anchorCtr="0"/>
          <a:lstStyle>
            <a:lvl1pPr algn="r" eaLnBrk="1" latinLnBrk="0" hangingPunct="1">
              <a:defRPr kumimoji="0" sz="2000">
                <a:solidFill>
                  <a:schemeClr val="tx2"/>
                </a:solidFill>
              </a:defRPr>
            </a:lvl1pPr>
          </a:lstStyle>
          <a:p>
            <a:fld id="{A2F0292D-1797-49A5-8D2D-8D50C72EF3CC}" type="datetimeFigureOut">
              <a:rPr lang="en-US" smtClean="0"/>
              <a:t>9/10/2018</a:t>
            </a:fld>
            <a:endParaRPr lang="en-US"/>
          </a:p>
        </p:txBody>
      </p:sp>
      <p:sp>
        <p:nvSpPr>
          <p:cNvPr id="3" name="Footer Placeholder 2"/>
          <p:cNvSpPr>
            <a:spLocks noGrp="1"/>
          </p:cNvSpPr>
          <p:nvPr>
            <p:ph type="ftr" sz="quarter" idx="3"/>
          </p:nvPr>
        </p:nvSpPr>
        <p:spPr>
          <a:xfrm>
            <a:off x="1300480" y="8778240"/>
            <a:ext cx="5635413" cy="650240"/>
          </a:xfrm>
          <a:prstGeom prst="rect">
            <a:avLst/>
          </a:prstGeom>
        </p:spPr>
        <p:txBody>
          <a:bodyPr lIns="130046" tIns="65023" rIns="130046" bIns="65023" anchor="ctr" anchorCtr="0"/>
          <a:lstStyle>
            <a:lvl1pPr eaLnBrk="1" latinLnBrk="0" hangingPunct="1">
              <a:defRPr kumimoji="0" sz="2000">
                <a:solidFill>
                  <a:schemeClr val="tx2"/>
                </a:solidFill>
              </a:defRPr>
            </a:lvl1pPr>
          </a:lstStyle>
          <a:p>
            <a:endParaRPr lang="en-US"/>
          </a:p>
        </p:txBody>
      </p:sp>
      <p:sp>
        <p:nvSpPr>
          <p:cNvPr id="23" name="Slide Number Placeholder 22"/>
          <p:cNvSpPr>
            <a:spLocks noGrp="1"/>
          </p:cNvSpPr>
          <p:nvPr>
            <p:ph type="sldNum" sz="quarter" idx="4"/>
          </p:nvPr>
        </p:nvSpPr>
        <p:spPr>
          <a:xfrm>
            <a:off x="208077" y="8832427"/>
            <a:ext cx="650240" cy="650240"/>
          </a:xfrm>
          <a:prstGeom prst="ellipse">
            <a:avLst/>
          </a:prstGeom>
          <a:solidFill>
            <a:schemeClr val="accent1"/>
          </a:solidFill>
        </p:spPr>
        <p:txBody>
          <a:bodyPr wrap="none" lIns="0" tIns="0" rIns="0" bIns="0" anchor="ctr" anchorCtr="1">
            <a:noAutofit/>
          </a:bodyPr>
          <a:lstStyle>
            <a:lvl1pPr algn="ctr" eaLnBrk="1" latinLnBrk="0" hangingPunct="1">
              <a:defRPr kumimoji="0" sz="2000">
                <a:solidFill>
                  <a:srgbClr val="FFFFFF"/>
                </a:solidFill>
                <a:latin typeface="+mj-lt"/>
                <a:ea typeface="+mj-ea"/>
                <a:cs typeface="+mj-cs"/>
              </a:defRPr>
            </a:lvl1pPr>
          </a:lstStyle>
          <a:p>
            <a:fld id="{D6CC888B-D9F9-4E54-B722-F151A9F45E9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390138" indent="-390138" algn="l" rtl="0" eaLnBrk="1" latinLnBrk="0" hangingPunct="1">
        <a:spcBef>
          <a:spcPts val="825"/>
        </a:spcBef>
        <a:buClr>
          <a:schemeClr val="accent1"/>
        </a:buClr>
        <a:buSzPct val="85000"/>
        <a:buFont typeface="Wingdings 2"/>
        <a:buChar char=""/>
        <a:defRPr kumimoji="0" sz="3700" kern="1200">
          <a:solidFill>
            <a:schemeClr val="tx1"/>
          </a:solidFill>
          <a:latin typeface="+mn-lt"/>
          <a:ea typeface="+mn-ea"/>
          <a:cs typeface="+mn-cs"/>
        </a:defRPr>
      </a:lvl1pPr>
      <a:lvl2pPr marL="780276" indent="-325115" algn="l" rtl="0" eaLnBrk="1" latinLnBrk="0" hangingPunct="1">
        <a:spcBef>
          <a:spcPts val="526"/>
        </a:spcBef>
        <a:buClr>
          <a:schemeClr val="accent2"/>
        </a:buClr>
        <a:buSzPct val="85000"/>
        <a:buFont typeface="Wingdings 2"/>
        <a:buChar char=""/>
        <a:defRPr kumimoji="0" sz="3400" kern="1200">
          <a:solidFill>
            <a:schemeClr val="tx1"/>
          </a:solidFill>
          <a:latin typeface="+mn-lt"/>
          <a:ea typeface="+mn-ea"/>
          <a:cs typeface="+mn-cs"/>
        </a:defRPr>
      </a:lvl2pPr>
      <a:lvl3pPr marL="1170414" indent="-325115" algn="l" rtl="0" eaLnBrk="1" latinLnBrk="0" hangingPunct="1">
        <a:spcBef>
          <a:spcPts val="526"/>
        </a:spcBef>
        <a:buClr>
          <a:schemeClr val="accent1">
            <a:tint val="60000"/>
          </a:schemeClr>
        </a:buClr>
        <a:buSzPct val="85000"/>
        <a:buFont typeface="Wingdings 2"/>
        <a:buChar char=""/>
        <a:defRPr kumimoji="0" sz="2800" kern="1200">
          <a:solidFill>
            <a:schemeClr val="tx1"/>
          </a:solidFill>
          <a:latin typeface="+mn-lt"/>
          <a:ea typeface="+mn-ea"/>
          <a:cs typeface="+mn-cs"/>
        </a:defRPr>
      </a:lvl3pPr>
      <a:lvl4pPr marL="1560552" indent="-325115" algn="l" rtl="0" eaLnBrk="1" latinLnBrk="0" hangingPunct="1">
        <a:spcBef>
          <a:spcPts val="526"/>
        </a:spcBef>
        <a:buClr>
          <a:schemeClr val="accent3"/>
        </a:buClr>
        <a:buSzPct val="80000"/>
        <a:buFont typeface="Wingdings 2"/>
        <a:buChar char=""/>
        <a:defRPr kumimoji="0" sz="2800" kern="1200">
          <a:solidFill>
            <a:schemeClr val="tx1"/>
          </a:solidFill>
          <a:latin typeface="+mn-lt"/>
          <a:ea typeface="+mn-ea"/>
          <a:cs typeface="+mn-cs"/>
        </a:defRPr>
      </a:lvl4pPr>
      <a:lvl5pPr marL="1950690" indent="-325115" algn="l" rtl="0" eaLnBrk="1" latinLnBrk="0" hangingPunct="1">
        <a:spcBef>
          <a:spcPts val="526"/>
        </a:spcBef>
        <a:buClr>
          <a:schemeClr val="accent3"/>
        </a:buClr>
        <a:buFontTx/>
        <a:buChar char="o"/>
        <a:defRPr kumimoji="0" sz="2800" kern="1200">
          <a:solidFill>
            <a:schemeClr val="tx1"/>
          </a:solidFill>
          <a:latin typeface="+mn-lt"/>
          <a:ea typeface="+mn-ea"/>
          <a:cs typeface="+mn-cs"/>
        </a:defRPr>
      </a:lvl5pPr>
      <a:lvl6pPr marL="2340827" indent="-325115" algn="l" rtl="0" eaLnBrk="1" latinLnBrk="0" hangingPunct="1">
        <a:spcBef>
          <a:spcPts val="526"/>
        </a:spcBef>
        <a:buClr>
          <a:schemeClr val="accent3"/>
        </a:buClr>
        <a:buChar char="•"/>
        <a:defRPr kumimoji="0" sz="2600" kern="1200" baseline="0">
          <a:solidFill>
            <a:schemeClr val="tx1"/>
          </a:solidFill>
          <a:latin typeface="+mn-lt"/>
          <a:ea typeface="+mn-ea"/>
          <a:cs typeface="+mn-cs"/>
        </a:defRPr>
      </a:lvl6pPr>
      <a:lvl7pPr marL="2730965" indent="-325115" algn="l" rtl="0" eaLnBrk="1" latinLnBrk="0" hangingPunct="1">
        <a:spcBef>
          <a:spcPts val="526"/>
        </a:spcBef>
        <a:buClr>
          <a:schemeClr val="accent2"/>
        </a:buClr>
        <a:buChar char="•"/>
        <a:defRPr kumimoji="0" sz="2600" kern="1200">
          <a:solidFill>
            <a:schemeClr val="tx1"/>
          </a:solidFill>
          <a:latin typeface="+mn-lt"/>
          <a:ea typeface="+mn-ea"/>
          <a:cs typeface="+mn-cs"/>
        </a:defRPr>
      </a:lvl7pPr>
      <a:lvl8pPr marL="3121103" indent="-325115" algn="l" rtl="0" eaLnBrk="1" latinLnBrk="0" hangingPunct="1">
        <a:spcBef>
          <a:spcPts val="526"/>
        </a:spcBef>
        <a:buClr>
          <a:schemeClr val="accent1">
            <a:tint val="60000"/>
          </a:schemeClr>
        </a:buClr>
        <a:buChar char="•"/>
        <a:defRPr kumimoji="0" sz="2600" kern="1200">
          <a:solidFill>
            <a:schemeClr val="tx1"/>
          </a:solidFill>
          <a:latin typeface="+mn-lt"/>
          <a:ea typeface="+mn-ea"/>
          <a:cs typeface="+mn-cs"/>
        </a:defRPr>
      </a:lvl8pPr>
      <a:lvl9pPr marL="3511241" indent="-325115" algn="l" rtl="0" eaLnBrk="1" latinLnBrk="0" hangingPunct="1">
        <a:spcBef>
          <a:spcPts val="526"/>
        </a:spcBef>
        <a:buClr>
          <a:schemeClr val="accent2">
            <a:tint val="60000"/>
          </a:schemeClr>
        </a:buClr>
        <a:buChar char="•"/>
        <a:defRPr kumimoji="0" sz="2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7.emf"/><Relationship Id="rId4" Type="http://schemas.openxmlformats.org/officeDocument/2006/relationships/diagramData" Target="../diagrams/data1.xml"/><Relationship Id="rId9" Type="http://schemas.openxmlformats.org/officeDocument/2006/relationships/package" Target="../embeddings/Microsoft_Word_Document2.docx"/></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953238" y="4648200"/>
            <a:ext cx="6477000" cy="1600200"/>
          </a:xfrm>
        </p:spPr>
        <p:txBody>
          <a:bodyPr>
            <a:noAutofit/>
          </a:bodyPr>
          <a:lstStyle/>
          <a:p>
            <a:pPr defTabSz="1300163">
              <a:lnSpc>
                <a:spcPct val="80000"/>
              </a:lnSpc>
              <a:spcBef>
                <a:spcPts val="500"/>
              </a:spcBef>
              <a:buSzTx/>
            </a:pPr>
            <a:r>
              <a:rPr lang="en-US" sz="2800" dirty="0">
                <a:solidFill>
                  <a:srgbClr val="102352"/>
                </a:solidFill>
                <a:latin typeface="Goudy Old Style" panose="02020502050305020303" pitchFamily="18" charset="0"/>
                <a:cs typeface="Helvetica" charset="0"/>
                <a:sym typeface="Helvetica" charset="0"/>
              </a:rPr>
              <a:t>Lily Cosico-Berge, </a:t>
            </a:r>
            <a:r>
              <a:rPr lang="en-US" sz="2800" dirty="0" err="1">
                <a:solidFill>
                  <a:srgbClr val="102352"/>
                </a:solidFill>
                <a:latin typeface="Goudy Old Style" panose="02020502050305020303" pitchFamily="18" charset="0"/>
                <a:cs typeface="Helvetica" charset="0"/>
                <a:sym typeface="Helvetica" charset="0"/>
              </a:rPr>
              <a:t>PsyD</a:t>
            </a:r>
            <a:endParaRPr lang="en-US" sz="2800" dirty="0">
              <a:solidFill>
                <a:srgbClr val="102352"/>
              </a:solidFill>
              <a:latin typeface="Goudy Old Style" panose="02020502050305020303" pitchFamily="18" charset="0"/>
              <a:cs typeface="Helvetica" charset="0"/>
              <a:sym typeface="Helvetica" charset="0"/>
            </a:endParaRPr>
          </a:p>
          <a:p>
            <a:pPr defTabSz="1300163">
              <a:lnSpc>
                <a:spcPct val="80000"/>
              </a:lnSpc>
              <a:spcBef>
                <a:spcPts val="500"/>
              </a:spcBef>
              <a:buSzTx/>
            </a:pPr>
            <a:r>
              <a:rPr lang="en-US" sz="2800" dirty="0">
                <a:solidFill>
                  <a:srgbClr val="102352"/>
                </a:solidFill>
                <a:latin typeface="Goudy Old Style" panose="02020502050305020303" pitchFamily="18" charset="0"/>
                <a:cs typeface="Helvetica" charset="0"/>
                <a:sym typeface="Helvetica" charset="0"/>
              </a:rPr>
              <a:t>Shannon Hyde, MFT</a:t>
            </a:r>
          </a:p>
          <a:p>
            <a:pPr defTabSz="1300163">
              <a:lnSpc>
                <a:spcPct val="80000"/>
              </a:lnSpc>
              <a:spcBef>
                <a:spcPts val="500"/>
              </a:spcBef>
              <a:buSzTx/>
            </a:pPr>
            <a:r>
              <a:rPr lang="en-US" sz="2800" dirty="0">
                <a:solidFill>
                  <a:srgbClr val="102352"/>
                </a:solidFill>
                <a:latin typeface="Goudy Old Style" panose="02020502050305020303" pitchFamily="18" charset="0"/>
                <a:cs typeface="Helvetica" charset="0"/>
                <a:sym typeface="Helvetica" charset="0"/>
              </a:rPr>
              <a:t>Neighborhood House Association </a:t>
            </a:r>
            <a:br>
              <a:rPr lang="en-US" sz="2600" dirty="0">
                <a:solidFill>
                  <a:srgbClr val="102352"/>
                </a:solidFill>
                <a:latin typeface="Goudy Old Style" panose="02020502050305020303" pitchFamily="18" charset="0"/>
                <a:cs typeface="Helvetica" charset="0"/>
                <a:sym typeface="Helvetica" charset="0"/>
              </a:rPr>
            </a:br>
            <a:endParaRPr lang="en-US" sz="2600" dirty="0">
              <a:latin typeface="Goudy Old Style" panose="02020502050305020303" pitchFamily="18" charset="0"/>
            </a:endParaRPr>
          </a:p>
        </p:txBody>
      </p:sp>
      <p:sp>
        <p:nvSpPr>
          <p:cNvPr id="4" name="Title 3"/>
          <p:cNvSpPr>
            <a:spLocks noGrp="1"/>
          </p:cNvSpPr>
          <p:nvPr>
            <p:ph type="ctrTitle"/>
          </p:nvPr>
        </p:nvSpPr>
        <p:spPr>
          <a:xfrm>
            <a:off x="31262" y="114787"/>
            <a:ext cx="13004800" cy="5181600"/>
          </a:xfrm>
        </p:spPr>
        <p:txBody>
          <a:bodyPr/>
          <a:lstStyle/>
          <a:p>
            <a:pPr algn="ctr"/>
            <a:br>
              <a:rPr lang="en-US" sz="4000" b="1" dirty="0">
                <a:latin typeface="Helvetica" charset="0"/>
                <a:cs typeface="Helvetica" charset="0"/>
                <a:sym typeface="Helvetica" charset="0"/>
              </a:rPr>
            </a:br>
            <a:br>
              <a:rPr lang="en-US" sz="4000" b="1" dirty="0">
                <a:latin typeface="Helvetica" charset="0"/>
                <a:cs typeface="Helvetica" charset="0"/>
                <a:sym typeface="Helvetica" charset="0"/>
              </a:rPr>
            </a:br>
            <a:r>
              <a:rPr lang="en-US" sz="4400" b="1" dirty="0">
                <a:latin typeface="Helvetica" charset="0"/>
                <a:cs typeface="Helvetica" charset="0"/>
                <a:sym typeface="Helvetica" charset="0"/>
              </a:rPr>
              <a:t>“</a:t>
            </a:r>
            <a:r>
              <a:rPr lang="en-US" sz="4400" b="1" dirty="0">
                <a:latin typeface="Goudy Old Style" panose="02020502050305020303" pitchFamily="18" charset="0"/>
                <a:cs typeface="Helvetica" charset="0"/>
                <a:sym typeface="Helvetica" charset="0"/>
              </a:rPr>
              <a:t>No Preschooler Left Behind” </a:t>
            </a:r>
            <a:br>
              <a:rPr lang="en-US" sz="4000" dirty="0">
                <a:latin typeface="Goudy Old Style" panose="02020502050305020303" pitchFamily="18" charset="0"/>
                <a:cs typeface="Helvetica" charset="0"/>
                <a:sym typeface="Helvetica" charset="0"/>
              </a:rPr>
            </a:br>
            <a:r>
              <a:rPr lang="en-US" sz="3200" b="1" i="1" dirty="0">
                <a:latin typeface="Goudy Old Style" panose="02020502050305020303" pitchFamily="18" charset="0"/>
                <a:cs typeface="Helvetica" charset="0"/>
                <a:sym typeface="Helvetica" charset="0"/>
              </a:rPr>
              <a:t>Collaborative Engagement in Limiting Suspension &amp; Prohibiting Expulsion</a:t>
            </a:r>
            <a:endParaRPr lang="en-US" sz="3200" b="1" dirty="0">
              <a:latin typeface="Goudy Old Style" panose="02020502050305020303" pitchFamily="18" charset="0"/>
            </a:endParaRPr>
          </a:p>
        </p:txBody>
      </p:sp>
      <p:pic>
        <p:nvPicPr>
          <p:cNvPr id="9" name="Picture 11" descr="head star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79200" y="8023225"/>
            <a:ext cx="1128712" cy="1196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Rectangle 1"/>
          <p:cNvSpPr/>
          <p:nvPr/>
        </p:nvSpPr>
        <p:spPr>
          <a:xfrm>
            <a:off x="2940538" y="7848600"/>
            <a:ext cx="6502400" cy="1200329"/>
          </a:xfrm>
          <a:prstGeom prst="rect">
            <a:avLst/>
          </a:prstGeom>
        </p:spPr>
        <p:txBody>
          <a:bodyPr>
            <a:spAutoFit/>
          </a:bodyPr>
          <a:lstStyle/>
          <a:p>
            <a:pPr defTabSz="1300163"/>
            <a:r>
              <a:rPr lang="en-US" sz="2400" b="1" dirty="0">
                <a:latin typeface="Goudy Old Style" panose="02020502050305020303" pitchFamily="18" charset="0"/>
                <a:cs typeface="Helvetica" charset="0"/>
                <a:sym typeface="Helvetica" charset="0"/>
              </a:rPr>
              <a:t>We Can’t Wait Conference</a:t>
            </a:r>
            <a:endParaRPr lang="en-US" sz="2400" dirty="0">
              <a:latin typeface="Goudy Old Style" panose="02020502050305020303" pitchFamily="18" charset="0"/>
              <a:cs typeface="Helvetica" charset="0"/>
              <a:sym typeface="Helvetica" charset="0"/>
            </a:endParaRPr>
          </a:p>
          <a:p>
            <a:pPr defTabSz="1300163"/>
            <a:r>
              <a:rPr lang="en-US" sz="2400" i="1" dirty="0">
                <a:latin typeface="Goudy Old Style" panose="02020502050305020303" pitchFamily="18" charset="0"/>
                <a:cs typeface="Helvetica" charset="0"/>
                <a:sym typeface="Helvetica" charset="0"/>
              </a:rPr>
              <a:t> September 15, 2018</a:t>
            </a:r>
          </a:p>
          <a:p>
            <a:pPr defTabSz="1300163"/>
            <a:r>
              <a:rPr lang="en-US" sz="2400" i="1" dirty="0">
                <a:latin typeface="Goudy Old Style" panose="02020502050305020303" pitchFamily="18" charset="0"/>
                <a:cs typeface="Helvetica" charset="0"/>
                <a:sym typeface="Helvetica" charset="0"/>
              </a:rPr>
              <a:t>San Diego. California</a:t>
            </a:r>
            <a:endParaRPr lang="en-US" sz="2400" dirty="0">
              <a:latin typeface="Goudy Old Style" panose="02020502050305020303" pitchFamily="18" charset="0"/>
            </a:endParaRPr>
          </a:p>
        </p:txBody>
      </p:sp>
      <p:pic>
        <p:nvPicPr>
          <p:cNvPr id="6" name="Picture 2">
            <a:extLst>
              <a:ext uri="{FF2B5EF4-FFF2-40B4-BE49-F238E27FC236}">
                <a16:creationId xmlns:a16="http://schemas.microsoft.com/office/drawing/2014/main" id="{9D395179-F553-1B48-9C67-69ED5DF681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7758201"/>
            <a:ext cx="1227667"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1743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udy Old Style" panose="02020502050305020303" pitchFamily="18" charset="0"/>
              </a:rPr>
              <a:t>My Brother’s Keeper</a:t>
            </a:r>
          </a:p>
        </p:txBody>
      </p:sp>
      <p:sp>
        <p:nvSpPr>
          <p:cNvPr id="4" name="Text Placeholder 3"/>
          <p:cNvSpPr>
            <a:spLocks noGrp="1"/>
          </p:cNvSpPr>
          <p:nvPr>
            <p:ph type="body" idx="2"/>
          </p:nvPr>
        </p:nvSpPr>
        <p:spPr/>
        <p:txBody>
          <a:bodyPr/>
          <a:lstStyle/>
          <a:p>
            <a:endParaRPr lang="en-US"/>
          </a:p>
        </p:txBody>
      </p:sp>
      <p:sp>
        <p:nvSpPr>
          <p:cNvPr id="3" name="Content Placeholder 2"/>
          <p:cNvSpPr>
            <a:spLocks noGrp="1"/>
          </p:cNvSpPr>
          <p:nvPr>
            <p:ph sz="quarter" idx="1"/>
          </p:nvPr>
        </p:nvSpPr>
        <p:spPr>
          <a:xfrm>
            <a:off x="4597400" y="2360506"/>
            <a:ext cx="8128000" cy="6394027"/>
          </a:xfrm>
        </p:spPr>
        <p:txBody>
          <a:bodyPr>
            <a:normAutofit/>
          </a:bodyPr>
          <a:lstStyle/>
          <a:p>
            <a:r>
              <a:rPr lang="en-US" sz="3200" dirty="0">
                <a:latin typeface="Goudy Old Style" panose="02020502050305020303" pitchFamily="18" charset="0"/>
              </a:rPr>
              <a:t>In 2014, President Obama launched the “My Brother’s Keeper” Initiative to bridge pervasive opportunity gaps for boys and young men of color. </a:t>
            </a:r>
          </a:p>
          <a:p>
            <a:r>
              <a:rPr lang="en-US" sz="3200" dirty="0">
                <a:latin typeface="Goudy Old Style" panose="02020502050305020303" pitchFamily="18" charset="0"/>
              </a:rPr>
              <a:t>Key recommendation: “Eliminate Expulsions and suspensions in early childhood settings (provide teacher support)</a:t>
            </a:r>
          </a:p>
          <a:p>
            <a:r>
              <a:rPr lang="en-US" sz="3200" dirty="0">
                <a:latin typeface="Goudy Old Style" panose="02020502050305020303" pitchFamily="18" charset="0"/>
              </a:rPr>
              <a:t>Acknowledge and address implicit bias </a:t>
            </a:r>
          </a:p>
          <a:p>
            <a:r>
              <a:rPr lang="en-US" sz="3200" dirty="0">
                <a:latin typeface="Goudy Old Style" panose="02020502050305020303" pitchFamily="18" charset="0"/>
              </a:rPr>
              <a:t>Later that year, HHS and ED released the first ever Federal policy on suspension and expulsion</a:t>
            </a:r>
          </a:p>
          <a:p>
            <a:endParaRPr lang="en-US" sz="32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000" y="2275840"/>
            <a:ext cx="4088749" cy="6563360"/>
          </a:xfrm>
          <a:prstGeom prst="rect">
            <a:avLst/>
          </a:prstGeom>
        </p:spPr>
      </p:pic>
    </p:spTree>
    <p:extLst>
      <p:ext uri="{BB962C8B-B14F-4D97-AF65-F5344CB8AC3E}">
        <p14:creationId xmlns:p14="http://schemas.microsoft.com/office/powerpoint/2010/main" val="293894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1354668"/>
            <a:ext cx="12420600" cy="1937173"/>
          </a:xfrm>
        </p:spPr>
        <p:txBody>
          <a:bodyPr>
            <a:noAutofit/>
          </a:bodyPr>
          <a:lstStyle/>
          <a:p>
            <a:r>
              <a:rPr lang="en-US" sz="4800" b="1" dirty="0">
                <a:solidFill>
                  <a:schemeClr val="accent1">
                    <a:lumMod val="75000"/>
                  </a:schemeClr>
                </a:solidFill>
                <a:latin typeface="Goudy Old Style" panose="02020502050305020303" pitchFamily="18" charset="0"/>
                <a:cs typeface="Helvetica Light" charset="0"/>
              </a:rPr>
              <a:t>The Costs of Preschool Expulsion</a:t>
            </a:r>
            <a:endParaRPr lang="en-US" sz="4800" dirty="0">
              <a:latin typeface="Goudy Old Style" panose="02020502050305020303" pitchFamily="18" charset="0"/>
            </a:endParaRPr>
          </a:p>
        </p:txBody>
      </p:sp>
      <p:sp>
        <p:nvSpPr>
          <p:cNvPr id="11267" name="Content Placeholder 4"/>
          <p:cNvSpPr>
            <a:spLocks noGrp="1"/>
          </p:cNvSpPr>
          <p:nvPr>
            <p:ph type="body" idx="1"/>
          </p:nvPr>
        </p:nvSpPr>
        <p:spPr>
          <a:xfrm>
            <a:off x="254000" y="3623734"/>
            <a:ext cx="11827370" cy="1903306"/>
          </a:xfrm>
        </p:spPr>
        <p:txBody>
          <a:bodyPr/>
          <a:lstStyle/>
          <a:p>
            <a:r>
              <a:rPr lang="en-US" sz="3600" b="1" dirty="0">
                <a:solidFill>
                  <a:schemeClr val="accent1">
                    <a:lumMod val="75000"/>
                  </a:schemeClr>
                </a:solidFill>
                <a:latin typeface="Goudy Old Style" panose="02020502050305020303" pitchFamily="18" charset="0"/>
                <a:cs typeface="Helvetica Light" charset="0"/>
              </a:rPr>
              <a:t>Individual, Societal and Monetary Outcomes</a:t>
            </a:r>
            <a:endParaRPr lang="en-US" dirty="0">
              <a:latin typeface="Helvetica Light" charset="0"/>
              <a:cs typeface="Helvetica Light" charset="0"/>
            </a:endParaRPr>
          </a:p>
        </p:txBody>
      </p:sp>
      <p:pic>
        <p:nvPicPr>
          <p:cNvPr id="2" name="Picture 1" descr="tagcostexp.tiff"/>
          <p:cNvPicPr>
            <a:picLocks noChangeAspect="1"/>
          </p:cNvPicPr>
          <p:nvPr/>
        </p:nvPicPr>
        <p:blipFill rotWithShape="1">
          <a:blip r:embed="rId3">
            <a:extLst>
              <a:ext uri="{28A0092B-C50C-407E-A947-70E740481C1C}">
                <a14:useLocalDpi xmlns:a14="http://schemas.microsoft.com/office/drawing/2010/main" val="0"/>
              </a:ext>
            </a:extLst>
          </a:blip>
          <a:srcRect l="6622" r="8460"/>
          <a:stretch/>
        </p:blipFill>
        <p:spPr>
          <a:xfrm>
            <a:off x="3550138" y="4419600"/>
            <a:ext cx="5978769" cy="48404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normAutofit fontScale="90000"/>
          </a:bodyPr>
          <a:lstStyle/>
          <a:p>
            <a:br>
              <a:rPr lang="en-US" dirty="0">
                <a:latin typeface="Helvetica Light" charset="0"/>
                <a:cs typeface="Helvetica Light" charset="0"/>
              </a:rPr>
            </a:br>
            <a:r>
              <a:rPr lang="en-US" dirty="0">
                <a:latin typeface="Goudy Old Style" panose="02020502050305020303" pitchFamily="18" charset="0"/>
                <a:cs typeface="Helvetica Light" charset="0"/>
              </a:rPr>
              <a:t>Focus of Inquiry: What Does it Take to Help the Child be Successful?</a:t>
            </a:r>
          </a:p>
        </p:txBody>
      </p:sp>
      <p:sp>
        <p:nvSpPr>
          <p:cNvPr id="13315" name="Rectangle 2"/>
          <p:cNvSpPr>
            <a:spLocks noGrp="1" noChangeArrowheads="1"/>
          </p:cNvSpPr>
          <p:nvPr>
            <p:ph sz="quarter" idx="1"/>
          </p:nvPr>
        </p:nvSpPr>
        <p:spPr>
          <a:xfrm>
            <a:off x="5435600" y="2819400"/>
            <a:ext cx="7239000" cy="6477000"/>
          </a:xfrm>
        </p:spPr>
        <p:txBody>
          <a:bodyPr>
            <a:noAutofit/>
          </a:bodyPr>
          <a:lstStyle/>
          <a:p>
            <a:r>
              <a:rPr lang="en-US" sz="3600" dirty="0"/>
              <a:t>Classroom management</a:t>
            </a:r>
          </a:p>
          <a:p>
            <a:r>
              <a:rPr lang="en-US" sz="3600" dirty="0"/>
              <a:t>S-E Curriculum</a:t>
            </a:r>
          </a:p>
          <a:p>
            <a:r>
              <a:rPr lang="en-US" sz="3600" dirty="0"/>
              <a:t>Training and PD</a:t>
            </a:r>
          </a:p>
          <a:p>
            <a:r>
              <a:rPr lang="en-US" sz="3600" dirty="0"/>
              <a:t>Mental Health Consultation</a:t>
            </a:r>
          </a:p>
          <a:p>
            <a:r>
              <a:rPr lang="en-US" sz="3600" dirty="0">
                <a:latin typeface="Goudy Old Style" panose="02020502050305020303" pitchFamily="18" charset="0"/>
                <a:cs typeface="Helvetica Light" charset="0"/>
              </a:rPr>
              <a:t>A clearly defined policy</a:t>
            </a:r>
          </a:p>
          <a:p>
            <a:r>
              <a:rPr lang="en-US" sz="3600" dirty="0">
                <a:latin typeface="Goudy Old Style" panose="02020502050305020303" pitchFamily="18" charset="0"/>
                <a:cs typeface="Helvetica Light" charset="0"/>
              </a:rPr>
              <a:t>Systemic care coordination &amp; family support</a:t>
            </a:r>
          </a:p>
        </p:txBody>
      </p:sp>
      <p:pic>
        <p:nvPicPr>
          <p:cNvPr id="2" name="Picture 1" descr="whole chil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7400" y="3440734"/>
            <a:ext cx="4521200" cy="4620659"/>
          </a:xfrm>
          <a:prstGeom prst="rect">
            <a:avLst/>
          </a:prstGeom>
        </p:spPr>
      </p:pic>
    </p:spTree>
    <p:extLst>
      <p:ext uri="{BB962C8B-B14F-4D97-AF65-F5344CB8AC3E}">
        <p14:creationId xmlns:p14="http://schemas.microsoft.com/office/powerpoint/2010/main" val="1655635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3E0429F-8D5D-A34C-877C-03E7F0FE52A6}"/>
              </a:ext>
            </a:extLst>
          </p:cNvPr>
          <p:cNvSpPr>
            <a:spLocks noGrp="1"/>
          </p:cNvSpPr>
          <p:nvPr>
            <p:ph type="pic" sz="quarter" idx="13"/>
          </p:nvPr>
        </p:nvSpPr>
        <p:spPr/>
      </p:sp>
      <p:sp>
        <p:nvSpPr>
          <p:cNvPr id="2" name="Title 1">
            <a:extLst>
              <a:ext uri="{FF2B5EF4-FFF2-40B4-BE49-F238E27FC236}">
                <a16:creationId xmlns:a16="http://schemas.microsoft.com/office/drawing/2014/main" id="{A46957E2-6372-B140-A618-3BAEC791161F}"/>
              </a:ext>
            </a:extLst>
          </p:cNvPr>
          <p:cNvSpPr>
            <a:spLocks noGrp="1"/>
          </p:cNvSpPr>
          <p:nvPr>
            <p:ph type="ctrTitle"/>
          </p:nvPr>
        </p:nvSpPr>
        <p:spPr>
          <a:xfrm>
            <a:off x="1016000" y="5283200"/>
            <a:ext cx="4660053" cy="1652693"/>
          </a:xfrm>
        </p:spPr>
        <p:txBody>
          <a:bodyPr>
            <a:noAutofit/>
          </a:bodyPr>
          <a:lstStyle/>
          <a:p>
            <a:br>
              <a:rPr lang="en-US" sz="3600" dirty="0">
                <a:latin typeface="Goudy Old Style" panose="02020502050305020303" pitchFamily="18" charset="0"/>
                <a:cs typeface="Helvetica" charset="0"/>
                <a:sym typeface="Helvetica" charset="0"/>
              </a:rPr>
            </a:br>
            <a:br>
              <a:rPr lang="en-US" sz="3600" dirty="0">
                <a:solidFill>
                  <a:srgbClr val="0070C0"/>
                </a:solidFill>
                <a:latin typeface="Goudy Old Style" panose="02020502050305020303" pitchFamily="18" charset="0"/>
                <a:cs typeface="Helvetica" charset="0"/>
                <a:sym typeface="Helvetica" charset="0"/>
              </a:rPr>
            </a:br>
            <a:r>
              <a:rPr lang="en-US" sz="3600" dirty="0">
                <a:solidFill>
                  <a:srgbClr val="0070C0"/>
                </a:solidFill>
                <a:latin typeface="Goudy Old Style" panose="02020502050305020303" pitchFamily="18" charset="0"/>
                <a:cs typeface="Helvetica" charset="0"/>
                <a:sym typeface="Helvetica" charset="0"/>
              </a:rPr>
              <a:t>The likelihood of expulsion decreases significantly when teachers have access to classroom-based  consultation and support</a:t>
            </a:r>
            <a:br>
              <a:rPr lang="en-US" sz="3600" dirty="0">
                <a:solidFill>
                  <a:srgbClr val="0070C0"/>
                </a:solidFill>
                <a:latin typeface="Goudy Old Style" panose="02020502050305020303" pitchFamily="18" charset="0"/>
              </a:rPr>
            </a:br>
            <a:endParaRPr lang="en-US" sz="3600" dirty="0">
              <a:solidFill>
                <a:srgbClr val="0070C0"/>
              </a:solidFill>
            </a:endParaRPr>
          </a:p>
        </p:txBody>
      </p:sp>
      <p:sp>
        <p:nvSpPr>
          <p:cNvPr id="4" name="Text Placeholder 3">
            <a:extLst>
              <a:ext uri="{FF2B5EF4-FFF2-40B4-BE49-F238E27FC236}">
                <a16:creationId xmlns:a16="http://schemas.microsoft.com/office/drawing/2014/main" id="{DF186B60-A46D-B345-BAF8-321D09AEB65A}"/>
              </a:ext>
            </a:extLst>
          </p:cNvPr>
          <p:cNvSpPr>
            <a:spLocks noGrp="1"/>
          </p:cNvSpPr>
          <p:nvPr>
            <p:ph type="subTitle" idx="1"/>
          </p:nvPr>
        </p:nvSpPr>
        <p:spPr>
          <a:xfrm>
            <a:off x="787400" y="7222764"/>
            <a:ext cx="4660053" cy="758613"/>
          </a:xfrm>
        </p:spPr>
        <p:txBody>
          <a:bodyPr>
            <a:noAutofit/>
          </a:bodyPr>
          <a:lstStyle/>
          <a:p>
            <a:r>
              <a:rPr lang="en-US" sz="3200" i="1" dirty="0">
                <a:solidFill>
                  <a:srgbClr val="0070C0"/>
                </a:solidFill>
              </a:rPr>
              <a:t>What does this look like in your classroom?</a:t>
            </a:r>
          </a:p>
          <a:p>
            <a:r>
              <a:rPr lang="en-US" sz="3200" i="1" dirty="0">
                <a:solidFill>
                  <a:srgbClr val="0070C0"/>
                </a:solidFill>
              </a:rPr>
              <a:t>What kind of support do you find most helpful?</a:t>
            </a:r>
          </a:p>
        </p:txBody>
      </p:sp>
      <p:pic>
        <p:nvPicPr>
          <p:cNvPr id="716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396" r="12379"/>
          <a:stretch/>
        </p:blipFill>
        <p:spPr bwMode="auto">
          <a:xfrm>
            <a:off x="6500852" y="1752600"/>
            <a:ext cx="4941824" cy="4052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870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Goudy Old Style" panose="02020502050305020303" pitchFamily="18" charset="0"/>
              </a:rPr>
              <a:t>Classroom Based Support Lowers rate of Expulsion</a:t>
            </a: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3885681171"/>
              </p:ext>
            </p:extLst>
          </p:nvPr>
        </p:nvGraphicFramePr>
        <p:xfrm>
          <a:off x="1473200" y="2622330"/>
          <a:ext cx="10591799" cy="6198887"/>
        </p:xfrm>
        <a:graphic>
          <a:graphicData uri="http://schemas.openxmlformats.org/presentationml/2006/ole">
            <mc:AlternateContent xmlns:mc="http://schemas.openxmlformats.org/markup-compatibility/2006">
              <mc:Choice xmlns:v="urn:schemas-microsoft-com:vml" Requires="v">
                <p:oleObj spid="_x0000_s63582" name="Document" r:id="rId3" imgW="5511800" imgH="3225800" progId="Word.Document.12">
                  <p:embed/>
                </p:oleObj>
              </mc:Choice>
              <mc:Fallback>
                <p:oleObj name="Document" r:id="rId3" imgW="5511800" imgH="3225800" progId="Word.Document.12">
                  <p:embed/>
                  <p:pic>
                    <p:nvPicPr>
                      <p:cNvPr id="0" name=""/>
                      <p:cNvPicPr/>
                      <p:nvPr/>
                    </p:nvPicPr>
                    <p:blipFill>
                      <a:blip r:embed="rId4"/>
                      <a:stretch>
                        <a:fillRect/>
                      </a:stretch>
                    </p:blipFill>
                    <p:spPr>
                      <a:xfrm>
                        <a:off x="1473200" y="2622330"/>
                        <a:ext cx="10591799" cy="6198887"/>
                      </a:xfrm>
                      <a:prstGeom prst="rect">
                        <a:avLst/>
                      </a:prstGeom>
                    </p:spPr>
                  </p:pic>
                </p:oleObj>
              </mc:Fallback>
            </mc:AlternateContent>
          </a:graphicData>
        </a:graphic>
      </p:graphicFrame>
    </p:spTree>
    <p:extLst>
      <p:ext uri="{BB962C8B-B14F-4D97-AF65-F5344CB8AC3E}">
        <p14:creationId xmlns:p14="http://schemas.microsoft.com/office/powerpoint/2010/main" val="1113699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latin typeface="Goudy Old Style" panose="02020502050305020303" pitchFamily="18" charset="0"/>
              </a:rPr>
              <a:t>Ecosystemic</a:t>
            </a:r>
            <a:r>
              <a:rPr lang="en-US" dirty="0">
                <a:latin typeface="Goudy Old Style" panose="02020502050305020303" pitchFamily="18" charset="0"/>
              </a:rPr>
              <a:t> Perspective</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64003109"/>
              </p:ext>
            </p:extLst>
          </p:nvPr>
        </p:nvGraphicFramePr>
        <p:xfrm>
          <a:off x="254000" y="2286000"/>
          <a:ext cx="5638800" cy="6477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2909793"/>
              </p:ext>
            </p:extLst>
          </p:nvPr>
        </p:nvGraphicFramePr>
        <p:xfrm>
          <a:off x="6273800" y="2286000"/>
          <a:ext cx="6347581" cy="6248400"/>
        </p:xfrm>
        <a:graphic>
          <a:graphicData uri="http://schemas.openxmlformats.org/presentationml/2006/ole">
            <mc:AlternateContent xmlns:mc="http://schemas.openxmlformats.org/markup-compatibility/2006">
              <mc:Choice xmlns:v="urn:schemas-microsoft-com:vml" Requires="v">
                <p:oleObj spid="_x0000_s1119" name="Document" r:id="rId9" imgW="6057900" imgH="7378700" progId="Word.Document.12">
                  <p:embed/>
                </p:oleObj>
              </mc:Choice>
              <mc:Fallback>
                <p:oleObj name="Document" r:id="rId9" imgW="6057900" imgH="7378700" progId="Word.Document.12">
                  <p:embed/>
                  <p:pic>
                    <p:nvPicPr>
                      <p:cNvPr id="0" name=""/>
                      <p:cNvPicPr/>
                      <p:nvPr/>
                    </p:nvPicPr>
                    <p:blipFill>
                      <a:blip r:embed="rId10"/>
                      <a:stretch>
                        <a:fillRect/>
                      </a:stretch>
                    </p:blipFill>
                    <p:spPr>
                      <a:xfrm>
                        <a:off x="6273800" y="2286000"/>
                        <a:ext cx="6347581" cy="6248400"/>
                      </a:xfrm>
                      <a:prstGeom prst="rect">
                        <a:avLst/>
                      </a:prstGeom>
                      <a:solidFill>
                        <a:schemeClr val="accent3">
                          <a:lumMod val="20000"/>
                          <a:lumOff val="80000"/>
                        </a:schemeClr>
                      </a:solidFill>
                    </p:spPr>
                  </p:pic>
                </p:oleObj>
              </mc:Fallback>
            </mc:AlternateContent>
          </a:graphicData>
        </a:graphic>
      </p:graphicFrame>
    </p:spTree>
    <p:extLst>
      <p:ext uri="{BB962C8B-B14F-4D97-AF65-F5344CB8AC3E}">
        <p14:creationId xmlns:p14="http://schemas.microsoft.com/office/powerpoint/2010/main" val="3157681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panose="02020502050305020303" pitchFamily="18" charset="0"/>
              </a:rPr>
              <a:t>Transactional, Interactional &amp; Contextual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078372216"/>
              </p:ext>
            </p:extLst>
          </p:nvPr>
        </p:nvGraphicFramePr>
        <p:xfrm>
          <a:off x="1300163" y="2058988"/>
          <a:ext cx="11053762" cy="650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5495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1">
                    <a:lumMod val="75000"/>
                  </a:schemeClr>
                </a:solidFill>
                <a:latin typeface="Goudy Old Style" panose="02020502050305020303" pitchFamily="18" charset="0"/>
                <a:cs typeface="Helvetica" charset="0"/>
                <a:sym typeface="Helvetica" charset="0"/>
              </a:rPr>
              <a:t>Importance of Self-Care in Promoting </a:t>
            </a:r>
            <a:br>
              <a:rPr lang="en-US" sz="4800" dirty="0">
                <a:solidFill>
                  <a:schemeClr val="accent1">
                    <a:lumMod val="75000"/>
                  </a:schemeClr>
                </a:solidFill>
                <a:latin typeface="Goudy Old Style" panose="02020502050305020303" pitchFamily="18" charset="0"/>
                <a:cs typeface="Helvetica" charset="0"/>
                <a:sym typeface="Helvetica" charset="0"/>
              </a:rPr>
            </a:br>
            <a:r>
              <a:rPr lang="en-US" sz="4800" dirty="0">
                <a:solidFill>
                  <a:schemeClr val="accent1">
                    <a:lumMod val="75000"/>
                  </a:schemeClr>
                </a:solidFill>
                <a:latin typeface="Goudy Old Style" panose="02020502050305020303" pitchFamily="18" charset="0"/>
                <a:cs typeface="Helvetica" charset="0"/>
                <a:sym typeface="Helvetica" charset="0"/>
              </a:rPr>
              <a:t>Self-Regulation</a:t>
            </a:r>
            <a:endParaRPr lang="en-US" sz="4800" dirty="0">
              <a:solidFill>
                <a:schemeClr val="accent1">
                  <a:lumMod val="75000"/>
                </a:schemeClr>
              </a:solidFill>
              <a:latin typeface="Goudy Old Style" panose="02020502050305020303" pitchFamily="18" charset="0"/>
            </a:endParaRPr>
          </a:p>
        </p:txBody>
      </p:sp>
      <p:sp>
        <p:nvSpPr>
          <p:cNvPr id="3" name="Content Placeholder 2"/>
          <p:cNvSpPr>
            <a:spLocks noGrp="1"/>
          </p:cNvSpPr>
          <p:nvPr>
            <p:ph type="body" idx="1"/>
          </p:nvPr>
        </p:nvSpPr>
        <p:spPr/>
        <p:txBody>
          <a:bodyPr/>
          <a:lstStyle/>
          <a:p>
            <a:pPr marL="0" indent="0">
              <a:buNone/>
            </a:pPr>
            <a:r>
              <a:rPr lang="en-US" sz="4000" b="1" i="1" dirty="0"/>
              <a:t>Group Activity</a:t>
            </a:r>
          </a:p>
          <a:p>
            <a:endParaRPr lang="en-US" dirty="0"/>
          </a:p>
        </p:txBody>
      </p:sp>
    </p:spTree>
    <p:extLst>
      <p:ext uri="{BB962C8B-B14F-4D97-AF65-F5344CB8AC3E}">
        <p14:creationId xmlns:p14="http://schemas.microsoft.com/office/powerpoint/2010/main" val="2580390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br>
              <a:rPr lang="en-US" sz="4000" b="1" dirty="0">
                <a:latin typeface="Goudy Old Style" panose="02020502050305020303" pitchFamily="18" charset="0"/>
              </a:rPr>
            </a:br>
            <a:r>
              <a:rPr lang="en-US" sz="4000" dirty="0">
                <a:latin typeface="Goudy Old Style" panose="02020502050305020303" pitchFamily="18" charset="0"/>
              </a:rPr>
              <a:t>Group Exercise: Review of your program policy addressing suspension and expulsion:</a:t>
            </a:r>
            <a:endParaRPr lang="en-US" sz="4000" dirty="0"/>
          </a:p>
        </p:txBody>
      </p:sp>
      <p:sp>
        <p:nvSpPr>
          <p:cNvPr id="3" name="Content Placeholder 2"/>
          <p:cNvSpPr>
            <a:spLocks noGrp="1"/>
          </p:cNvSpPr>
          <p:nvPr>
            <p:ph sz="quarter" idx="1"/>
          </p:nvPr>
        </p:nvSpPr>
        <p:spPr/>
        <p:txBody>
          <a:bodyPr>
            <a:normAutofit/>
          </a:bodyPr>
          <a:lstStyle/>
          <a:p>
            <a:pPr marL="0" indent="0" algn="ctr">
              <a:lnSpc>
                <a:spcPct val="50000"/>
              </a:lnSpc>
              <a:buNone/>
            </a:pPr>
            <a:endParaRPr lang="en-US" sz="3600" b="1" dirty="0"/>
          </a:p>
          <a:p>
            <a:pPr lvl="1">
              <a:buClr>
                <a:schemeClr val="accent3"/>
              </a:buClr>
            </a:pPr>
            <a:r>
              <a:rPr lang="en-US" sz="3600" dirty="0">
                <a:latin typeface="Goudy Old Style" panose="02020502050305020303" pitchFamily="18" charset="0"/>
              </a:rPr>
              <a:t>Do you currently have a policy addressing expulsion?  </a:t>
            </a:r>
          </a:p>
          <a:p>
            <a:pPr lvl="1">
              <a:buClr>
                <a:schemeClr val="accent3"/>
              </a:buClr>
            </a:pPr>
            <a:r>
              <a:rPr lang="en-US" sz="3600" dirty="0">
                <a:latin typeface="Goudy Old Style" panose="02020502050305020303" pitchFamily="18" charset="0"/>
              </a:rPr>
              <a:t>What type of classroom behavioral management trainings are your teachers receiving?</a:t>
            </a:r>
          </a:p>
          <a:p>
            <a:pPr lvl="1">
              <a:buClr>
                <a:schemeClr val="accent3"/>
              </a:buClr>
            </a:pPr>
            <a:r>
              <a:rPr lang="en-US" sz="3600" dirty="0">
                <a:latin typeface="Goudy Old Style" panose="02020502050305020303" pitchFamily="18" charset="0"/>
              </a:rPr>
              <a:t>How are you engaging parents in the process?</a:t>
            </a:r>
          </a:p>
          <a:p>
            <a:endParaRPr lang="en-US" dirty="0"/>
          </a:p>
        </p:txBody>
      </p:sp>
      <p:sp>
        <p:nvSpPr>
          <p:cNvPr id="4" name="Content Placeholder 3"/>
          <p:cNvSpPr>
            <a:spLocks noGrp="1"/>
          </p:cNvSpPr>
          <p:nvPr>
            <p:ph sz="quarter" idx="2"/>
          </p:nvPr>
        </p:nvSpPr>
        <p:spPr/>
        <p:txBody>
          <a:bodyPr>
            <a:normAutofit/>
          </a:bodyPr>
          <a:lstStyle/>
          <a:p>
            <a:r>
              <a:rPr lang="en-US" b="1" dirty="0">
                <a:solidFill>
                  <a:srgbClr val="FF0000"/>
                </a:solidFill>
              </a:rPr>
              <a:t>Do teachers and families have access to mental health consultation? How are you supporting staff wellness?</a:t>
            </a:r>
          </a:p>
          <a:p>
            <a:pPr marL="390138" lvl="1" indent="-390138">
              <a:spcBef>
                <a:spcPts val="825"/>
              </a:spcBef>
              <a:buClr>
                <a:schemeClr val="accent1"/>
              </a:buClr>
            </a:pPr>
            <a:r>
              <a:rPr lang="en-US" sz="3600" dirty="0">
                <a:latin typeface="Goudy Old Style" panose="02020502050305020303" pitchFamily="18" charset="0"/>
              </a:rPr>
              <a:t>What are the challenges and barriers you encounter?</a:t>
            </a:r>
          </a:p>
          <a:p>
            <a:endParaRPr lang="en-US" dirty="0"/>
          </a:p>
        </p:txBody>
      </p:sp>
    </p:spTree>
    <p:extLst>
      <p:ext uri="{BB962C8B-B14F-4D97-AF65-F5344CB8AC3E}">
        <p14:creationId xmlns:p14="http://schemas.microsoft.com/office/powerpoint/2010/main" val="120524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Goudy Old Style" panose="02020502050305020303" pitchFamily="18" charset="0"/>
              </a:rPr>
              <a:t>Policy Recommendations</a:t>
            </a:r>
          </a:p>
        </p:txBody>
      </p:sp>
      <p:sp>
        <p:nvSpPr>
          <p:cNvPr id="26626" name="Rectangle 2"/>
          <p:cNvSpPr>
            <a:spLocks noGrp="1" noChangeArrowheads="1"/>
          </p:cNvSpPr>
          <p:nvPr>
            <p:ph sz="quarter" idx="1"/>
          </p:nvPr>
        </p:nvSpPr>
        <p:spPr>
          <a:xfrm>
            <a:off x="177800" y="2059093"/>
            <a:ext cx="12496800" cy="6502400"/>
          </a:xfrm>
        </p:spPr>
        <p:txBody>
          <a:bodyPr>
            <a:normAutofit/>
          </a:bodyPr>
          <a:lstStyle/>
          <a:p>
            <a:pPr marL="0" indent="0" eaLnBrk="1">
              <a:buNone/>
            </a:pPr>
            <a:r>
              <a:rPr lang="en-US" sz="3800" dirty="0">
                <a:latin typeface="Goudy Old Style" panose="02020502050305020303" pitchFamily="18" charset="0"/>
                <a:cs typeface="Helvetica Light" charset="0"/>
              </a:rPr>
              <a:t>A comprehensive discipline policy* that includes:</a:t>
            </a:r>
          </a:p>
          <a:p>
            <a:r>
              <a:rPr lang="en-US" sz="3200" dirty="0">
                <a:latin typeface="Goudy Old Style" panose="02020502050305020303" pitchFamily="18" charset="0"/>
                <a:cs typeface="Helvetica Light" charset="0"/>
              </a:rPr>
              <a:t>An explicit description of alternatives to expulsion for children, and should include the program’s protocol for preventing challenging behaviors </a:t>
            </a:r>
            <a:r>
              <a:rPr lang="en-US" sz="3200" i="1" dirty="0">
                <a:latin typeface="Goudy Old Style" panose="02020502050305020303" pitchFamily="18" charset="0"/>
                <a:cs typeface="Helvetica Light" charset="0"/>
              </a:rPr>
              <a:t>(Intervention Plan). </a:t>
            </a:r>
          </a:p>
          <a:p>
            <a:r>
              <a:rPr lang="en-US" sz="3200" dirty="0">
                <a:latin typeface="Goudy Old Style" panose="02020502050305020303" pitchFamily="18" charset="0"/>
                <a:cs typeface="Helvetica Light" charset="0"/>
              </a:rPr>
              <a:t>Provisions for staff to have access to trainings, MH consultations,</a:t>
            </a:r>
          </a:p>
          <a:p>
            <a:r>
              <a:rPr lang="en-US" sz="3200" dirty="0">
                <a:latin typeface="Goudy Old Style" panose="02020502050305020303" pitchFamily="18" charset="0"/>
                <a:cs typeface="Helvetica Light" charset="0"/>
              </a:rPr>
              <a:t>Classroom-based supports and stress managements resources. </a:t>
            </a:r>
          </a:p>
          <a:p>
            <a:r>
              <a:rPr lang="en-US" sz="3200" dirty="0">
                <a:latin typeface="Goudy Old Style" panose="02020502050305020303" pitchFamily="18" charset="0"/>
                <a:cs typeface="Helvetica Light"/>
                <a:sym typeface="Helvetica" charset="0"/>
              </a:rPr>
              <a:t>Maintain effective positive discipline and support systems to strengthen teachers’ behavior management skills</a:t>
            </a:r>
          </a:p>
          <a:p>
            <a:r>
              <a:rPr lang="en-US" sz="3200" dirty="0">
                <a:latin typeface="Goudy Old Style" panose="02020502050305020303" pitchFamily="18" charset="0"/>
                <a:cs typeface="Helvetica Light"/>
                <a:sym typeface="Helvetica" charset="0"/>
              </a:rPr>
              <a:t>Parental involvement in the support and intervention plan process</a:t>
            </a:r>
            <a:endParaRPr lang="en-US" sz="3200" dirty="0">
              <a:latin typeface="Goudy Old Style" panose="02020502050305020303" pitchFamily="18" charset="0"/>
              <a:cs typeface="Helvetica Light"/>
            </a:endParaRPr>
          </a:p>
          <a:p>
            <a:endParaRPr lang="en-US" sz="3200" dirty="0">
              <a:latin typeface="Goudy Old Style" panose="02020502050305020303" pitchFamily="18" charset="0"/>
              <a:cs typeface="Helvetica Light" charset="0"/>
            </a:endParaRPr>
          </a:p>
          <a:p>
            <a:pPr marL="0" indent="0" eaLnBrk="1">
              <a:buNone/>
            </a:pPr>
            <a:endParaRPr lang="en-US" sz="3000" i="1" dirty="0">
              <a:latin typeface="Helvetica Light" charset="0"/>
              <a:cs typeface="Helvetica Light" charset="0"/>
            </a:endParaRPr>
          </a:p>
        </p:txBody>
      </p:sp>
      <p:sp>
        <p:nvSpPr>
          <p:cNvPr id="2" name="TextBox 1"/>
          <p:cNvSpPr txBox="1"/>
          <p:nvPr/>
        </p:nvSpPr>
        <p:spPr>
          <a:xfrm>
            <a:off x="711200" y="7535822"/>
            <a:ext cx="11430000" cy="830997"/>
          </a:xfrm>
          <a:prstGeom prst="rect">
            <a:avLst/>
          </a:prstGeom>
          <a:noFill/>
        </p:spPr>
        <p:txBody>
          <a:bodyPr wrap="square" rtlCol="0">
            <a:spAutoFit/>
          </a:bodyPr>
          <a:lstStyle/>
          <a:p>
            <a:pPr algn="r"/>
            <a:r>
              <a:rPr lang="en-US" sz="4800" dirty="0">
                <a:latin typeface="Goudy Old Style" panose="02020502050305020303" pitchFamily="18" charset="0"/>
              </a:rPr>
              <a:t>*</a:t>
            </a:r>
            <a:r>
              <a:rPr lang="en-US" sz="2000" i="1" dirty="0">
                <a:latin typeface="Goudy Old Style" panose="02020502050305020303" pitchFamily="18" charset="0"/>
              </a:rPr>
              <a:t>Caring For Our Children Guidance Handout </a:t>
            </a:r>
          </a:p>
        </p:txBody>
      </p:sp>
    </p:spTree>
    <p:extLst>
      <p:ext uri="{BB962C8B-B14F-4D97-AF65-F5344CB8AC3E}">
        <p14:creationId xmlns:p14="http://schemas.microsoft.com/office/powerpoint/2010/main" val="2851416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latin typeface="Goudy Old Style" panose="02020502050305020303" pitchFamily="18" charset="0"/>
              </a:rPr>
              <a:t>Key Findings </a:t>
            </a:r>
          </a:p>
        </p:txBody>
      </p:sp>
      <p:sp>
        <p:nvSpPr>
          <p:cNvPr id="5123" name="Text Placeholder 4"/>
          <p:cNvSpPr>
            <a:spLocks noGrp="1"/>
          </p:cNvSpPr>
          <p:nvPr>
            <p:ph type="body" idx="1"/>
          </p:nvPr>
        </p:nvSpPr>
        <p:spPr/>
        <p:txBody>
          <a:bodyPr>
            <a:normAutofit lnSpcReduction="10000"/>
          </a:bodyPr>
          <a:lstStyle/>
          <a:p>
            <a:r>
              <a:rPr lang="en-US" sz="3600" dirty="0"/>
              <a:t>“Pre-Kindergarteners Left Behind” </a:t>
            </a:r>
          </a:p>
          <a:p>
            <a:r>
              <a:rPr lang="en-US" sz="3600" dirty="0"/>
              <a:t>Expulsion Rates Study in State Pre-K Programs</a:t>
            </a:r>
          </a:p>
          <a:p>
            <a:r>
              <a:rPr lang="en-US" sz="3200" dirty="0"/>
              <a:t>(</a:t>
            </a:r>
            <a:r>
              <a:rPr lang="en-US" sz="3200" i="1" dirty="0"/>
              <a:t>Walter Gilliam, PhD, 2005</a:t>
            </a:r>
            <a:r>
              <a:rPr lang="en-US" sz="3200" dirty="0"/>
              <a:t>)</a:t>
            </a:r>
          </a:p>
          <a:p>
            <a:pPr eaLnBrk="1"/>
            <a:endParaRPr lang="en-US" dirty="0">
              <a:latin typeface="Helvetica Light" charset="0"/>
              <a:cs typeface="Helvetica Light"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udy Old Style" panose="02020502050305020303" pitchFamily="18" charset="0"/>
              </a:rPr>
              <a:t>NHA Service Delivery Model</a:t>
            </a:r>
          </a:p>
        </p:txBody>
      </p:sp>
      <p:sp>
        <p:nvSpPr>
          <p:cNvPr id="3" name="Content Placeholder 2"/>
          <p:cNvSpPr>
            <a:spLocks noGrp="1"/>
          </p:cNvSpPr>
          <p:nvPr>
            <p:ph sz="quarter" idx="1"/>
          </p:nvPr>
        </p:nvSpPr>
        <p:spPr>
          <a:xfrm>
            <a:off x="330200" y="2059093"/>
            <a:ext cx="12420600" cy="6502400"/>
          </a:xfrm>
        </p:spPr>
        <p:txBody>
          <a:bodyPr>
            <a:normAutofit/>
          </a:bodyPr>
          <a:lstStyle/>
          <a:p>
            <a:pPr lvl="1"/>
            <a:r>
              <a:rPr lang="en-US" dirty="0">
                <a:latin typeface="Goudy Old Style" panose="02020502050305020303" pitchFamily="18" charset="0"/>
              </a:rPr>
              <a:t>Multi-disciplinary team of Coordinators and Program Specialists. </a:t>
            </a:r>
          </a:p>
          <a:p>
            <a:pPr lvl="1"/>
            <a:r>
              <a:rPr lang="en-US" dirty="0">
                <a:latin typeface="Goudy Old Style" panose="02020502050305020303" pitchFamily="18" charset="0"/>
              </a:rPr>
              <a:t>All Program Specialists are trained to provide mental health support</a:t>
            </a:r>
          </a:p>
          <a:p>
            <a:pPr lvl="1"/>
            <a:r>
              <a:rPr lang="en-US" dirty="0">
                <a:latin typeface="Goudy Old Style" panose="02020502050305020303" pitchFamily="18" charset="0"/>
              </a:rPr>
              <a:t>Mental Health Coordinator </a:t>
            </a:r>
          </a:p>
          <a:p>
            <a:pPr marL="455161" lvl="1" indent="0">
              <a:buNone/>
            </a:pPr>
            <a:r>
              <a:rPr lang="en-US" dirty="0">
                <a:latin typeface="Goudy Old Style" panose="02020502050305020303" pitchFamily="18" charset="0"/>
              </a:rPr>
              <a:t>as the “Licensed Mental </a:t>
            </a:r>
          </a:p>
          <a:p>
            <a:pPr marL="455161" lvl="1" indent="0">
              <a:buNone/>
            </a:pPr>
            <a:r>
              <a:rPr lang="en-US" dirty="0">
                <a:latin typeface="Goudy Old Style" panose="02020502050305020303" pitchFamily="18" charset="0"/>
              </a:rPr>
              <a:t>Health Professional”</a:t>
            </a:r>
          </a:p>
          <a:p>
            <a:pPr marL="0" indent="0">
              <a:buNone/>
            </a:pPr>
            <a:endParaRPr lang="en-US" dirty="0">
              <a:latin typeface="Goudy Old Style" panose="02020502050305020303" pitchFamily="18" charset="0"/>
            </a:endParaRPr>
          </a:p>
          <a:p>
            <a:pPr marL="455161" lvl="1" indent="0">
              <a:buNone/>
            </a:pPr>
            <a:endParaRPr lang="en-US" dirty="0">
              <a:latin typeface="Goudy Old Style" panose="02020502050305020303" pitchFamily="18" charset="0"/>
            </a:endParaRPr>
          </a:p>
          <a:p>
            <a:pPr marL="455161" lvl="1" indent="0">
              <a:buNone/>
            </a:pPr>
            <a:endParaRPr lang="en-US" dirty="0">
              <a:latin typeface="Goudy Old Style" panose="02020502050305020303" pitchFamily="18" charset="0"/>
            </a:endParaRPr>
          </a:p>
          <a:p>
            <a:pPr marL="455161" lvl="1" indent="0">
              <a:buNone/>
            </a:pPr>
            <a:endParaRPr lang="en-US" dirty="0"/>
          </a:p>
          <a:p>
            <a:pPr marL="455161" lvl="1" indent="0">
              <a:buNone/>
            </a:pPr>
            <a:endParaRPr lang="en-US" dirty="0"/>
          </a:p>
        </p:txBody>
      </p:sp>
      <p:pic>
        <p:nvPicPr>
          <p:cNvPr id="716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854"/>
          <a:stretch/>
        </p:blipFill>
        <p:spPr bwMode="auto">
          <a:xfrm>
            <a:off x="6350000" y="4114800"/>
            <a:ext cx="635158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23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udy Old Style" panose="02020502050305020303" pitchFamily="18" charset="0"/>
              </a:rPr>
              <a:t>NHA Service Delivery Model</a:t>
            </a:r>
            <a:endParaRPr lang="en-US" dirty="0"/>
          </a:p>
        </p:txBody>
      </p:sp>
      <p:sp>
        <p:nvSpPr>
          <p:cNvPr id="3" name="Content Placeholder 2"/>
          <p:cNvSpPr>
            <a:spLocks noGrp="1"/>
          </p:cNvSpPr>
          <p:nvPr>
            <p:ph sz="quarter" idx="1"/>
          </p:nvPr>
        </p:nvSpPr>
        <p:spPr>
          <a:xfrm>
            <a:off x="406400" y="1752600"/>
            <a:ext cx="12268200" cy="7696200"/>
          </a:xfrm>
        </p:spPr>
        <p:txBody>
          <a:bodyPr>
            <a:normAutofit/>
          </a:bodyPr>
          <a:lstStyle/>
          <a:p>
            <a:r>
              <a:rPr lang="en-US" dirty="0">
                <a:latin typeface="Goudy Old Style" panose="02020502050305020303" pitchFamily="18" charset="0"/>
              </a:rPr>
              <a:t>Service Request is submitted </a:t>
            </a:r>
          </a:p>
          <a:p>
            <a:endParaRPr lang="en-US" dirty="0">
              <a:latin typeface="Goudy Old Style" panose="02020502050305020303" pitchFamily="18" charset="0"/>
            </a:endParaRPr>
          </a:p>
          <a:p>
            <a:endParaRPr lang="en-US" dirty="0"/>
          </a:p>
          <a:p>
            <a:endParaRPr lang="en-US" dirty="0"/>
          </a:p>
          <a:p>
            <a:endParaRPr lang="en-US" dirty="0"/>
          </a:p>
          <a:p>
            <a:endParaRPr lang="en-US" dirty="0"/>
          </a:p>
          <a:p>
            <a:endParaRPr lang="en-US" dirty="0"/>
          </a:p>
          <a:p>
            <a:endParaRPr lang="en-US" dirty="0"/>
          </a:p>
          <a:p>
            <a:endParaRPr lang="en-US" sz="3200" dirty="0"/>
          </a:p>
          <a:p>
            <a:r>
              <a:rPr lang="en-US" sz="3200" dirty="0"/>
              <a:t>Any decisions regarding variation of attendance or determination of appropriate placement must be approved by the Mental Health Coordinator and the Associate Vice President</a:t>
            </a:r>
            <a:r>
              <a:rPr lang="en-US" dirty="0"/>
              <a:t>. </a:t>
            </a:r>
          </a:p>
        </p:txBody>
      </p:sp>
      <p:graphicFrame>
        <p:nvGraphicFramePr>
          <p:cNvPr id="5" name="Diagram 4"/>
          <p:cNvGraphicFramePr/>
          <p:nvPr>
            <p:extLst>
              <p:ext uri="{D42A27DB-BD31-4B8C-83A1-F6EECF244321}">
                <p14:modId xmlns:p14="http://schemas.microsoft.com/office/powerpoint/2010/main" val="3053386419"/>
              </p:ext>
            </p:extLst>
          </p:nvPr>
        </p:nvGraphicFramePr>
        <p:xfrm>
          <a:off x="1553330" y="2743200"/>
          <a:ext cx="883527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rot="5400000">
            <a:off x="6027620" y="2877877"/>
            <a:ext cx="357008" cy="882594"/>
          </a:xfrm>
          <a:prstGeom prst="downArrow">
            <a:avLst>
              <a:gd name="adj1" fmla="val 50000"/>
              <a:gd name="adj2" fmla="val 4362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745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&amp; Group Activity </a:t>
            </a:r>
          </a:p>
        </p:txBody>
      </p:sp>
      <p:sp>
        <p:nvSpPr>
          <p:cNvPr id="4" name="Text Placeholder 3">
            <a:extLst>
              <a:ext uri="{FF2B5EF4-FFF2-40B4-BE49-F238E27FC236}">
                <a16:creationId xmlns:a16="http://schemas.microsoft.com/office/drawing/2014/main" id="{57CC802B-7D6C-F749-BCAC-B96ACCD1F4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460445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320800" y="1143000"/>
            <a:ext cx="11054080" cy="1625600"/>
          </a:xfrm>
        </p:spPr>
        <p:txBody>
          <a:bodyPr>
            <a:normAutofit fontScale="90000"/>
          </a:bodyPr>
          <a:lstStyle/>
          <a:p>
            <a:br>
              <a:rPr lang="en-US" dirty="0">
                <a:latin typeface="Helvetica Light" charset="0"/>
                <a:cs typeface="Helvetica Light" charset="0"/>
              </a:rPr>
            </a:br>
            <a:r>
              <a:rPr lang="en-US" sz="4900" dirty="0">
                <a:latin typeface="Goudy Old Style" panose="02020502050305020303" pitchFamily="18" charset="0"/>
                <a:cs typeface="Helvetica Light" charset="0"/>
              </a:rPr>
              <a:t>Central Focus: </a:t>
            </a:r>
            <a:r>
              <a:rPr lang="en-US" sz="4900" u="sng" dirty="0">
                <a:latin typeface="Goudy Old Style" panose="02020502050305020303" pitchFamily="18" charset="0"/>
                <a:cs typeface="Helvetica Light" charset="0"/>
              </a:rPr>
              <a:t>Whatever it Takes </a:t>
            </a:r>
            <a:r>
              <a:rPr lang="en-US" sz="4900" dirty="0">
                <a:latin typeface="Goudy Old Style" panose="02020502050305020303" pitchFamily="18" charset="0"/>
                <a:cs typeface="Helvetica Light" charset="0"/>
              </a:rPr>
              <a:t>to Help the Child be Successful (What does this mean?)</a:t>
            </a:r>
          </a:p>
        </p:txBody>
      </p:sp>
      <p:sp>
        <p:nvSpPr>
          <p:cNvPr id="13315" name="Rectangle 2"/>
          <p:cNvSpPr>
            <a:spLocks noGrp="1" noChangeArrowheads="1"/>
          </p:cNvSpPr>
          <p:nvPr>
            <p:ph sz="quarter" idx="1"/>
          </p:nvPr>
        </p:nvSpPr>
        <p:spPr>
          <a:xfrm>
            <a:off x="5435600" y="3962400"/>
            <a:ext cx="7239000" cy="5334000"/>
          </a:xfrm>
        </p:spPr>
        <p:txBody>
          <a:bodyPr>
            <a:noAutofit/>
          </a:bodyPr>
          <a:lstStyle/>
          <a:p>
            <a:r>
              <a:rPr lang="en-US" sz="3600" dirty="0">
                <a:latin typeface="Goudy Old Style" panose="02020502050305020303" pitchFamily="18" charset="0"/>
                <a:cs typeface="Helvetica Light" charset="0"/>
              </a:rPr>
              <a:t>To the child? The family?</a:t>
            </a:r>
          </a:p>
          <a:p>
            <a:r>
              <a:rPr lang="en-US" sz="3600" dirty="0">
                <a:latin typeface="Goudy Old Style" panose="02020502050305020303" pitchFamily="18" charset="0"/>
                <a:cs typeface="Helvetica Light" charset="0"/>
              </a:rPr>
              <a:t>To the teacher? The classroom</a:t>
            </a:r>
          </a:p>
          <a:p>
            <a:r>
              <a:rPr lang="en-US" sz="3600" dirty="0">
                <a:latin typeface="Goudy Old Style" panose="02020502050305020303" pitchFamily="18" charset="0"/>
                <a:cs typeface="Helvetica Light" charset="0"/>
              </a:rPr>
              <a:t>To the site supervisor?</a:t>
            </a:r>
          </a:p>
          <a:p>
            <a:r>
              <a:rPr lang="en-US" sz="3600" dirty="0">
                <a:latin typeface="Goudy Old Style" panose="02020502050305020303" pitchFamily="18" charset="0"/>
                <a:cs typeface="Helvetica Light" charset="0"/>
              </a:rPr>
              <a:t>To the program director?</a:t>
            </a:r>
          </a:p>
          <a:p>
            <a:r>
              <a:rPr lang="en-US" sz="3600" dirty="0">
                <a:latin typeface="Goudy Old Style" panose="02020502050305020303" pitchFamily="18" charset="0"/>
                <a:cs typeface="Helvetica Light" charset="0"/>
              </a:rPr>
              <a:t>To the Mental Health consultant?</a:t>
            </a:r>
          </a:p>
          <a:p>
            <a:r>
              <a:rPr lang="en-US" sz="3600" dirty="0">
                <a:latin typeface="Goudy Old Style" panose="02020502050305020303" pitchFamily="18" charset="0"/>
                <a:cs typeface="Helvetica Light" charset="0"/>
              </a:rPr>
              <a:t>To the  support team?</a:t>
            </a:r>
          </a:p>
          <a:p>
            <a:endParaRPr lang="en-US" sz="3600" dirty="0">
              <a:latin typeface="Goudy Old Style" panose="02020502050305020303" pitchFamily="18" charset="0"/>
              <a:cs typeface="Helvetica Light" charset="0"/>
            </a:endParaRPr>
          </a:p>
        </p:txBody>
      </p:sp>
      <p:pic>
        <p:nvPicPr>
          <p:cNvPr id="2" name="Picture 1" descr="whole chil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7400" y="3440734"/>
            <a:ext cx="4521200" cy="4620659"/>
          </a:xfrm>
          <a:prstGeom prst="rect">
            <a:avLst/>
          </a:prstGeom>
        </p:spPr>
      </p:pic>
    </p:spTree>
    <p:extLst>
      <p:ext uri="{BB962C8B-B14F-4D97-AF65-F5344CB8AC3E}">
        <p14:creationId xmlns:p14="http://schemas.microsoft.com/office/powerpoint/2010/main" val="3725087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&amp; RESOURCES </a:t>
            </a:r>
          </a:p>
        </p:txBody>
      </p:sp>
      <p:sp>
        <p:nvSpPr>
          <p:cNvPr id="3" name="Content Placeholder 2"/>
          <p:cNvSpPr>
            <a:spLocks noGrp="1"/>
          </p:cNvSpPr>
          <p:nvPr>
            <p:ph sz="quarter" idx="1"/>
          </p:nvPr>
        </p:nvSpPr>
        <p:spPr/>
        <p:txBody>
          <a:bodyPr>
            <a:normAutofit fontScale="92500" lnSpcReduction="20000"/>
          </a:bodyPr>
          <a:lstStyle/>
          <a:p>
            <a:r>
              <a:rPr lang="en-US" dirty="0"/>
              <a:t>Gilliam, W. S. (2005). </a:t>
            </a:r>
            <a:r>
              <a:rPr lang="en-US" dirty="0" err="1"/>
              <a:t>Prekindergarteners</a:t>
            </a:r>
            <a:r>
              <a:rPr lang="en-US" dirty="0"/>
              <a:t> left behind: Expulsion rates in state prekindergarten systems. New Haven, CT: Yale University Child Study Center. </a:t>
            </a:r>
          </a:p>
          <a:p>
            <a:r>
              <a:rPr lang="en-US" dirty="0"/>
              <a:t>Perry, D.F, Dunne, M.C., McFadden, L., &amp; Campbell, D. (2008). Reducing the risk for preschool expulsion: Mental health consultation for young children with challenging behaviors. </a:t>
            </a:r>
            <a:r>
              <a:rPr lang="en-US" i="1" dirty="0"/>
              <a:t>Journal of Child and Family Studies, 17</a:t>
            </a:r>
            <a:r>
              <a:rPr lang="en-US" dirty="0"/>
              <a:t>, 44-54. </a:t>
            </a:r>
          </a:p>
          <a:p>
            <a:r>
              <a:rPr lang="en-US" dirty="0"/>
              <a:t>Bradshaw, C.P., Mitchell, M.M., Leaf, P.J. (2010). Examining the effects of </a:t>
            </a:r>
            <a:r>
              <a:rPr lang="en-US" dirty="0" err="1"/>
              <a:t>Schoolwide</a:t>
            </a:r>
            <a:r>
              <a:rPr lang="en-US" dirty="0"/>
              <a:t> Positive Behavioral Interventions and Supports on Student Outcomes. </a:t>
            </a:r>
            <a:r>
              <a:rPr lang="en-US" i="1" dirty="0"/>
              <a:t>Journal of Positive Behavior Interventions, 12</a:t>
            </a:r>
            <a:r>
              <a:rPr lang="en-US" dirty="0"/>
              <a:t>, 122-48. </a:t>
            </a:r>
          </a:p>
          <a:p>
            <a:r>
              <a:rPr lang="en-US" dirty="0"/>
              <a:t>Reducing Young Children’s Risk of Behavioral Difficulties in Head Start:  Benefits of a Classroom-Based Approach</a:t>
            </a:r>
          </a:p>
          <a:p>
            <a:r>
              <a:rPr lang="en-US" dirty="0"/>
              <a:t>The Call to End Preschool Expulsion</a:t>
            </a:r>
          </a:p>
          <a:p>
            <a:endParaRPr lang="en-US" dirty="0"/>
          </a:p>
          <a:p>
            <a:endParaRPr lang="en-US" dirty="0"/>
          </a:p>
        </p:txBody>
      </p:sp>
    </p:spTree>
    <p:extLst>
      <p:ext uri="{BB962C8B-B14F-4D97-AF65-F5344CB8AC3E}">
        <p14:creationId xmlns:p14="http://schemas.microsoft.com/office/powerpoint/2010/main" val="2936922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IMG_0072 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500" r="12500"/>
          <a:stretch>
            <a:fillRect/>
          </a:stretch>
        </p:blipFill>
        <p:spPr/>
      </p:pic>
      <p:sp>
        <p:nvSpPr>
          <p:cNvPr id="4" name="Title 3"/>
          <p:cNvSpPr>
            <a:spLocks noGrp="1"/>
          </p:cNvSpPr>
          <p:nvPr>
            <p:ph type="ctrTitle"/>
          </p:nvPr>
        </p:nvSpPr>
        <p:spPr>
          <a:xfrm>
            <a:off x="1644725" y="2209800"/>
            <a:ext cx="4660053" cy="6096000"/>
          </a:xfrm>
        </p:spPr>
        <p:txBody>
          <a:bodyPr/>
          <a:lstStyle/>
          <a:p>
            <a:pPr algn="r"/>
            <a:r>
              <a:rPr lang="en-US" sz="4000" dirty="0">
                <a:solidFill>
                  <a:srgbClr val="2F2F26"/>
                </a:solidFill>
                <a:latin typeface="Goudy Old Style" panose="02020502050305020303" pitchFamily="18" charset="0"/>
                <a:cs typeface="Helvetica" charset="0"/>
                <a:sym typeface="Helvetica" charset="0"/>
              </a:rPr>
              <a:t>Preschoolers are expelled at a </a:t>
            </a:r>
            <a:r>
              <a:rPr lang="en-US" sz="4000" b="1" dirty="0">
                <a:solidFill>
                  <a:srgbClr val="2F2F26"/>
                </a:solidFill>
                <a:latin typeface="Goudy Old Style" panose="02020502050305020303" pitchFamily="18" charset="0"/>
                <a:cs typeface="Helvetica" charset="0"/>
                <a:sym typeface="Helvetica" charset="0"/>
              </a:rPr>
              <a:t>rate more than three (3x) </a:t>
            </a:r>
            <a:r>
              <a:rPr lang="en-US" sz="4000" dirty="0">
                <a:solidFill>
                  <a:srgbClr val="2F2F26"/>
                </a:solidFill>
                <a:latin typeface="Goudy Old Style" panose="02020502050305020303" pitchFamily="18" charset="0"/>
                <a:cs typeface="Helvetica" charset="0"/>
                <a:sym typeface="Helvetica" charset="0"/>
              </a:rPr>
              <a:t>times that of their older peers in the K-12 grades.</a:t>
            </a:r>
            <a:br>
              <a:rPr lang="en-US" sz="5400" dirty="0">
                <a:latin typeface="Helvetica Light" charset="0"/>
                <a:cs typeface="Helvetica Light" charset="0"/>
              </a:rPr>
            </a:br>
            <a:br>
              <a:rPr lang="en-US" sz="4800" dirty="0">
                <a:latin typeface="Helvetica Light" charset="0"/>
                <a:cs typeface="Helvetica Light" charset="0"/>
              </a:rPr>
            </a:br>
            <a:endParaRPr lang="en-US" dirty="0"/>
          </a:p>
        </p:txBody>
      </p:sp>
    </p:spTree>
    <p:extLst>
      <p:ext uri="{BB962C8B-B14F-4D97-AF65-F5344CB8AC3E}">
        <p14:creationId xmlns:p14="http://schemas.microsoft.com/office/powerpoint/2010/main" val="229550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boys1.tif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912" r="14912"/>
          <a:stretch>
            <a:fillRect/>
          </a:stretch>
        </p:blipFill>
        <p:spPr/>
      </p:pic>
      <p:sp>
        <p:nvSpPr>
          <p:cNvPr id="4" name="Title 3"/>
          <p:cNvSpPr>
            <a:spLocks noGrp="1"/>
          </p:cNvSpPr>
          <p:nvPr>
            <p:ph type="ctrTitle"/>
          </p:nvPr>
        </p:nvSpPr>
        <p:spPr>
          <a:xfrm>
            <a:off x="1644725" y="1676400"/>
            <a:ext cx="4660053" cy="4419600"/>
          </a:xfrm>
        </p:spPr>
        <p:txBody>
          <a:bodyPr/>
          <a:lstStyle/>
          <a:p>
            <a:pPr algn="r"/>
            <a:r>
              <a:rPr lang="en-US" sz="4000" dirty="0">
                <a:solidFill>
                  <a:srgbClr val="2F2F26"/>
                </a:solidFill>
                <a:latin typeface="Goudy Old Style" panose="02020502050305020303" pitchFamily="18" charset="0"/>
                <a:cs typeface="Gill Sans" charset="0"/>
                <a:sym typeface="Gill Sans" charset="0"/>
              </a:rPr>
              <a:t>Four-year-olds were expelled at a rate about 50 percent greater than three-year-olds.</a:t>
            </a:r>
            <a:endParaRPr lang="en-US" sz="4000" dirty="0">
              <a:latin typeface="Goudy Old Style" panose="02020502050305020303" pitchFamily="18" charset="0"/>
              <a:cs typeface="Helvetica Light" charset="0"/>
            </a:endParaRPr>
          </a:p>
        </p:txBody>
      </p:sp>
    </p:spTree>
    <p:extLst>
      <p:ext uri="{BB962C8B-B14F-4D97-AF65-F5344CB8AC3E}">
        <p14:creationId xmlns:p14="http://schemas.microsoft.com/office/powerpoint/2010/main" val="229550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DSC_01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45" r="16645"/>
          <a:stretch>
            <a:fillRect/>
          </a:stretch>
        </p:blipFill>
        <p:spPr/>
      </p:pic>
      <p:sp>
        <p:nvSpPr>
          <p:cNvPr id="4" name="Title 3"/>
          <p:cNvSpPr>
            <a:spLocks noGrp="1"/>
          </p:cNvSpPr>
          <p:nvPr>
            <p:ph type="ctrTitle"/>
          </p:nvPr>
        </p:nvSpPr>
        <p:spPr>
          <a:xfrm>
            <a:off x="1644725" y="2209800"/>
            <a:ext cx="4660053" cy="2514600"/>
          </a:xfrm>
        </p:spPr>
        <p:txBody>
          <a:bodyPr/>
          <a:lstStyle/>
          <a:p>
            <a:pPr marL="114300" algn="r" defTabSz="1300163">
              <a:spcBef>
                <a:spcPts val="500"/>
              </a:spcBef>
            </a:pPr>
            <a:r>
              <a:rPr lang="en-US" sz="4000" dirty="0">
                <a:solidFill>
                  <a:srgbClr val="2F2F26"/>
                </a:solidFill>
                <a:latin typeface="Goudy Old Style" panose="02020502050305020303" pitchFamily="18" charset="0"/>
                <a:cs typeface="Gill Sans" charset="0"/>
                <a:sym typeface="Gill Sans" charset="0"/>
              </a:rPr>
              <a:t>Boys were expelled at a rate over 4.5 times that of girls.</a:t>
            </a:r>
          </a:p>
        </p:txBody>
      </p:sp>
    </p:spTree>
    <p:extLst>
      <p:ext uri="{BB962C8B-B14F-4D97-AF65-F5344CB8AC3E}">
        <p14:creationId xmlns:p14="http://schemas.microsoft.com/office/powerpoint/2010/main" val="229550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DSC_01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070" r="8070"/>
          <a:stretch>
            <a:fillRect/>
          </a:stretch>
        </p:blipFill>
        <p:spPr/>
      </p:pic>
      <p:sp>
        <p:nvSpPr>
          <p:cNvPr id="4" name="Title 3"/>
          <p:cNvSpPr>
            <a:spLocks noGrp="1"/>
          </p:cNvSpPr>
          <p:nvPr>
            <p:ph type="ctrTitle"/>
          </p:nvPr>
        </p:nvSpPr>
        <p:spPr>
          <a:xfrm>
            <a:off x="635000" y="2133600"/>
            <a:ext cx="5791200" cy="5257800"/>
          </a:xfrm>
        </p:spPr>
        <p:txBody>
          <a:bodyPr/>
          <a:lstStyle/>
          <a:p>
            <a:pPr algn="r">
              <a:lnSpc>
                <a:spcPct val="150000"/>
              </a:lnSpc>
            </a:pPr>
            <a:r>
              <a:rPr lang="en-US" sz="4000" dirty="0">
                <a:solidFill>
                  <a:srgbClr val="2F2F26"/>
                </a:solidFill>
                <a:latin typeface="Goudy Old Style" panose="02020502050305020303" pitchFamily="18" charset="0"/>
                <a:cs typeface="Gill Sans" charset="0"/>
                <a:sym typeface="Gill Sans" charset="0"/>
              </a:rPr>
              <a:t>African-Americans attending state-funded prekindergarten were about twice as likely to be expelled as Latino and Caucasian children.</a:t>
            </a:r>
          </a:p>
        </p:txBody>
      </p:sp>
    </p:spTree>
    <p:extLst>
      <p:ext uri="{BB962C8B-B14F-4D97-AF65-F5344CB8AC3E}">
        <p14:creationId xmlns:p14="http://schemas.microsoft.com/office/powerpoint/2010/main" val="229550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boy2.tif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158" r="13158"/>
          <a:stretch>
            <a:fillRect/>
          </a:stretch>
        </p:blipFill>
        <p:spPr/>
      </p:pic>
      <p:sp>
        <p:nvSpPr>
          <p:cNvPr id="4" name="Title 3"/>
          <p:cNvSpPr>
            <a:spLocks noGrp="1"/>
          </p:cNvSpPr>
          <p:nvPr>
            <p:ph type="ctrTitle"/>
          </p:nvPr>
        </p:nvSpPr>
        <p:spPr>
          <a:xfrm>
            <a:off x="1644725" y="2209800"/>
            <a:ext cx="4660053" cy="4267200"/>
          </a:xfrm>
        </p:spPr>
        <p:txBody>
          <a:bodyPr/>
          <a:lstStyle/>
          <a:p>
            <a:pPr marL="114300" algn="r" defTabSz="1300163">
              <a:spcBef>
                <a:spcPts val="500"/>
              </a:spcBef>
            </a:pPr>
            <a:r>
              <a:rPr lang="en-US" sz="3600" dirty="0">
                <a:solidFill>
                  <a:srgbClr val="2F2F26"/>
                </a:solidFill>
                <a:latin typeface="Goudy Old Style" panose="02020502050305020303" pitchFamily="18" charset="0"/>
                <a:cs typeface="Helvetica Light" charset="0"/>
                <a:sym typeface="Gill Sans" charset="0"/>
              </a:rPr>
              <a:t>Of all African American students expelled from preschool, boys account for more than 91%.</a:t>
            </a:r>
            <a:br>
              <a:rPr lang="en-US" sz="3600" b="1" dirty="0">
                <a:latin typeface="Helvetica Light" charset="0"/>
                <a:cs typeface="Helvetica Light" charset="0"/>
              </a:rPr>
            </a:br>
            <a:endParaRPr lang="en-US" sz="3600" b="1" dirty="0">
              <a:latin typeface="Helvetica Light" charset="0"/>
              <a:cs typeface="Helvetica Light" charset="0"/>
            </a:endParaRPr>
          </a:p>
        </p:txBody>
      </p:sp>
    </p:spTree>
    <p:extLst>
      <p:ext uri="{BB962C8B-B14F-4D97-AF65-F5344CB8AC3E}">
        <p14:creationId xmlns:p14="http://schemas.microsoft.com/office/powerpoint/2010/main" val="2295504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6969670"/>
            <a:ext cx="11658600" cy="2250530"/>
          </a:xfrm>
        </p:spPr>
        <p:txBody>
          <a:bodyPr/>
          <a:lstStyle/>
          <a:p>
            <a:pPr algn="ctr"/>
            <a:r>
              <a:rPr lang="en-US" dirty="0">
                <a:latin typeface="Goudy Old Style" panose="02020502050305020303" pitchFamily="18" charset="0"/>
              </a:rPr>
              <a:t>First Study Ever Conducted on the Rate of Expulsion in Pre-K Programs</a:t>
            </a:r>
            <a:br>
              <a:rPr lang="en-US" dirty="0"/>
            </a:br>
            <a:endParaRPr lang="en-US" dirty="0"/>
          </a:p>
        </p:txBody>
      </p:sp>
      <p:graphicFrame>
        <p:nvGraphicFramePr>
          <p:cNvPr id="8" name="Content Placeholder 7"/>
          <p:cNvGraphicFramePr>
            <a:graphicFrameLocks noGrp="1" noChangeAspect="1"/>
          </p:cNvGraphicFramePr>
          <p:nvPr>
            <p:ph type="pic" idx="1"/>
            <p:extLst>
              <p:ext uri="{D42A27DB-BD31-4B8C-83A1-F6EECF244321}">
                <p14:modId xmlns:p14="http://schemas.microsoft.com/office/powerpoint/2010/main" val="1680635129"/>
              </p:ext>
            </p:extLst>
          </p:nvPr>
        </p:nvGraphicFramePr>
        <p:xfrm>
          <a:off x="1168401" y="239657"/>
          <a:ext cx="10678994" cy="6237343"/>
        </p:xfrm>
        <a:graphic>
          <a:graphicData uri="http://schemas.openxmlformats.org/presentationml/2006/ole">
            <mc:AlternateContent xmlns:mc="http://schemas.openxmlformats.org/markup-compatibility/2006">
              <mc:Choice xmlns:v="urn:schemas-microsoft-com:vml" Requires="v">
                <p:oleObj spid="_x0000_s58462" name="Document" r:id="rId3" imgW="5523499" imgH="3225166" progId="Word.Document.12">
                  <p:embed/>
                </p:oleObj>
              </mc:Choice>
              <mc:Fallback>
                <p:oleObj name="Document" r:id="rId3" imgW="5523499" imgH="3225166" progId="Word.Document.12">
                  <p:embed/>
                  <p:pic>
                    <p:nvPicPr>
                      <p:cNvPr id="0" name=""/>
                      <p:cNvPicPr/>
                      <p:nvPr/>
                    </p:nvPicPr>
                    <p:blipFill>
                      <a:blip r:embed="rId4"/>
                      <a:stretch>
                        <a:fillRect/>
                      </a:stretch>
                    </p:blipFill>
                    <p:spPr>
                      <a:xfrm>
                        <a:off x="1168401" y="239657"/>
                        <a:ext cx="10678994" cy="6237343"/>
                      </a:xfrm>
                      <a:prstGeom prst="rect">
                        <a:avLst/>
                      </a:prstGeom>
                      <a:solidFill>
                        <a:schemeClr val="accent3">
                          <a:lumMod val="20000"/>
                          <a:lumOff val="80000"/>
                        </a:schemeClr>
                      </a:solidFill>
                      <a:ln>
                        <a:solidFill>
                          <a:schemeClr val="accent3">
                            <a:lumMod val="20000"/>
                            <a:lumOff val="80000"/>
                          </a:schemeClr>
                        </a:solidFill>
                      </a:ln>
                    </p:spPr>
                  </p:pic>
                </p:oleObj>
              </mc:Fallback>
            </mc:AlternateContent>
          </a:graphicData>
        </a:graphic>
      </p:graphicFrame>
    </p:spTree>
    <p:extLst>
      <p:ext uri="{BB962C8B-B14F-4D97-AF65-F5344CB8AC3E}">
        <p14:creationId xmlns:p14="http://schemas.microsoft.com/office/powerpoint/2010/main" val="2822782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udy Old Style" panose="02020502050305020303" pitchFamily="18" charset="0"/>
              </a:rPr>
              <a:t>Setting Matters</a:t>
            </a:r>
          </a:p>
        </p:txBody>
      </p:sp>
      <p:sp>
        <p:nvSpPr>
          <p:cNvPr id="3" name="Text Placeholder 2"/>
          <p:cNvSpPr>
            <a:spLocks noGrp="1"/>
          </p:cNvSpPr>
          <p:nvPr>
            <p:ph type="body" sz="half" idx="2"/>
          </p:nvPr>
        </p:nvSpPr>
        <p:spPr>
          <a:xfrm>
            <a:off x="482600" y="7745172"/>
            <a:ext cx="11887200" cy="1551227"/>
          </a:xfrm>
        </p:spPr>
        <p:txBody>
          <a:bodyPr>
            <a:normAutofit/>
          </a:bodyPr>
          <a:lstStyle/>
          <a:p>
            <a:pPr marL="571500" lvl="1" indent="-342900" defTabSz="1300163">
              <a:lnSpc>
                <a:spcPct val="90000"/>
              </a:lnSpc>
              <a:spcBef>
                <a:spcPts val="500"/>
              </a:spcBef>
              <a:buClr>
                <a:srgbClr val="749805"/>
              </a:buClr>
              <a:buSzPct val="171000"/>
            </a:pPr>
            <a:r>
              <a:rPr lang="en-US" sz="3200" dirty="0">
                <a:solidFill>
                  <a:srgbClr val="2F2F26"/>
                </a:solidFill>
                <a:latin typeface="Goudy Old Style" panose="02020502050305020303" pitchFamily="18" charset="0"/>
                <a:ea typeface="ＭＳ Ｐゴシック" charset="0"/>
                <a:cs typeface="Helvetica" charset="0"/>
                <a:sym typeface="Helvetica" charset="0"/>
              </a:rPr>
              <a:t>Expulsion rates are lowest in classrooms located in public schools and Head Start.</a:t>
            </a:r>
          </a:p>
          <a:p>
            <a:pPr marL="571500" lvl="1" indent="-342900" defTabSz="1300163">
              <a:lnSpc>
                <a:spcPct val="90000"/>
              </a:lnSpc>
              <a:spcBef>
                <a:spcPts val="500"/>
              </a:spcBef>
              <a:buClr>
                <a:srgbClr val="749805"/>
              </a:buClr>
              <a:buSzPct val="171000"/>
            </a:pPr>
            <a:r>
              <a:rPr lang="en-US" sz="3200" dirty="0">
                <a:solidFill>
                  <a:srgbClr val="2F2F26"/>
                </a:solidFill>
                <a:latin typeface="Goudy Old Style" panose="02020502050305020303" pitchFamily="18" charset="0"/>
                <a:ea typeface="ＭＳ Ｐゴシック" charset="0"/>
                <a:cs typeface="Helvetica" charset="0"/>
                <a:sym typeface="Helvetica" charset="0"/>
              </a:rPr>
              <a:t>Highest in faith-affiliated centers &amp; for-profit child care</a:t>
            </a:r>
            <a:r>
              <a:rPr lang="en-US" sz="3200" dirty="0">
                <a:solidFill>
                  <a:srgbClr val="2F2F26"/>
                </a:solidFill>
                <a:latin typeface="Helvetica" charset="0"/>
                <a:ea typeface="ＭＳ Ｐゴシック" charset="0"/>
                <a:cs typeface="Helvetica" charset="0"/>
                <a:sym typeface="Helvetica" charset="0"/>
              </a:rPr>
              <a:t>.</a:t>
            </a:r>
          </a:p>
          <a:p>
            <a:endParaRPr lang="en-US" dirty="0"/>
          </a:p>
        </p:txBody>
      </p:sp>
      <p:pic>
        <p:nvPicPr>
          <p:cNvPr id="7065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597" b="6597"/>
          <a:stretch>
            <a:fillRect/>
          </a:stretch>
        </p:blipFill>
        <p:spPr bwMode="auto">
          <a:xfrm>
            <a:off x="254000" y="304800"/>
            <a:ext cx="12369800" cy="629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823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11152</TotalTime>
  <Words>1559</Words>
  <Application>Microsoft Office PowerPoint</Application>
  <PresentationFormat>Custom</PresentationFormat>
  <Paragraphs>149</Paragraphs>
  <Slides>24</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ＭＳ Ｐゴシック</vt:lpstr>
      <vt:lpstr>Franklin Gothic Book</vt:lpstr>
      <vt:lpstr>Gill Sans</vt:lpstr>
      <vt:lpstr>Goudy Old Style</vt:lpstr>
      <vt:lpstr>Helvetica</vt:lpstr>
      <vt:lpstr>Helvetica Light</vt:lpstr>
      <vt:lpstr>Noteworthy Bold</vt:lpstr>
      <vt:lpstr>Perpetua</vt:lpstr>
      <vt:lpstr>Wingdings 2</vt:lpstr>
      <vt:lpstr>Equity</vt:lpstr>
      <vt:lpstr>Document</vt:lpstr>
      <vt:lpstr>  “No Preschooler Left Behind”  Collaborative Engagement in Limiting Suspension &amp; Prohibiting Expulsion</vt:lpstr>
      <vt:lpstr>Key Findings </vt:lpstr>
      <vt:lpstr>Preschoolers are expelled at a rate more than three (3x) times that of their older peers in the K-12 grades.  </vt:lpstr>
      <vt:lpstr>Four-year-olds were expelled at a rate about 50 percent greater than three-year-olds.</vt:lpstr>
      <vt:lpstr>Boys were expelled at a rate over 4.5 times that of girls.</vt:lpstr>
      <vt:lpstr>African-Americans attending state-funded prekindergarten were about twice as likely to be expelled as Latino and Caucasian children.</vt:lpstr>
      <vt:lpstr>Of all African American students expelled from preschool, boys account for more than 91%. </vt:lpstr>
      <vt:lpstr>First Study Ever Conducted on the Rate of Expulsion in Pre-K Programs </vt:lpstr>
      <vt:lpstr>Setting Matters</vt:lpstr>
      <vt:lpstr>My Brother’s Keeper</vt:lpstr>
      <vt:lpstr>The Costs of Preschool Expulsion</vt:lpstr>
      <vt:lpstr> Focus of Inquiry: What Does it Take to Help the Child be Successful?</vt:lpstr>
      <vt:lpstr>  The likelihood of expulsion decreases significantly when teachers have access to classroom-based  consultation and support </vt:lpstr>
      <vt:lpstr>Classroom Based Support Lowers rate of Expulsion</vt:lpstr>
      <vt:lpstr>Ecosystemic Perspective</vt:lpstr>
      <vt:lpstr>Transactional, Interactional &amp; Contextual </vt:lpstr>
      <vt:lpstr>Importance of Self-Care in Promoting  Self-Regulation</vt:lpstr>
      <vt:lpstr>        Group Exercise: Review of your program policy addressing suspension and expulsion:</vt:lpstr>
      <vt:lpstr>Policy Recommendations</vt:lpstr>
      <vt:lpstr>NHA Service Delivery Model</vt:lpstr>
      <vt:lpstr>NHA Service Delivery Model</vt:lpstr>
      <vt:lpstr>Case study &amp; Group Activity </vt:lpstr>
      <vt:lpstr> Central Focus: Whatever it Takes to Help the Child be Successful (What does this mean?)</vt:lpstr>
      <vt:lpstr>REFERENCE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Preschooler Left Behind” Collaborative Engagement in Preventing Expulsion &amp; Supporting Success in  Head Start Programs</dc:title>
  <dc:creator>Lily G Cosico-Berge</dc:creator>
  <cp:lastModifiedBy>Renee Sievert</cp:lastModifiedBy>
  <cp:revision>163</cp:revision>
  <cp:lastPrinted>2017-04-11T17:32:28Z</cp:lastPrinted>
  <dcterms:modified xsi:type="dcterms:W3CDTF">2018-09-11T06:28:10Z</dcterms:modified>
</cp:coreProperties>
</file>